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6576000" cy="27432000"/>
  <p:notesSz cx="6858000" cy="9101138"/>
  <p:defaultText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etup" initials="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66" d="100"/>
          <a:sy n="66" d="100"/>
        </p:scale>
        <p:origin x="6852" y="7506"/>
      </p:cViewPr>
      <p:guideLst>
        <p:guide orient="horz" pos="8640"/>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commentAuthors" Target="commentAuthors.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jpenaper\Dropbox\Psychology%20and%20Literacy%20Prerequisites\Graphs%20for%20poster.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jpenaper\Dropbox\Psychology%20and%20Literacy%20Prerequisites\Graphs%20for%20poster.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ACCUPLACER/ GEN PSYC OUTCOMES</a:t>
            </a:r>
          </a:p>
        </c:rich>
      </c:tx>
      <c:layout/>
      <c:overlay val="1"/>
    </c:title>
    <c:autoTitleDeleted val="0"/>
    <c:plotArea>
      <c:layout>
        <c:manualLayout>
          <c:layoutTarget val="inner"/>
          <c:xMode val="edge"/>
          <c:yMode val="edge"/>
          <c:x val="0.16663653154466804"/>
          <c:y val="0.14150012806143192"/>
          <c:w val="0.81132813259453684"/>
          <c:h val="0.50841234371218347"/>
        </c:manualLayout>
      </c:layout>
      <c:barChart>
        <c:barDir val="col"/>
        <c:grouping val="clustered"/>
        <c:varyColors val="0"/>
        <c:ser>
          <c:idx val="0"/>
          <c:order val="0"/>
          <c:tx>
            <c:strRef>
              <c:f>'psych grade &amp; ACCUPLACEr  For P'!$C$28:$C$29</c:f>
              <c:strCache>
                <c:ptCount val="1"/>
                <c:pt idx="0">
                  <c:v>Failed Gen. Psych.</c:v>
                </c:pt>
              </c:strCache>
            </c:strRef>
          </c:tx>
          <c:spPr>
            <a:gradFill flip="none" rotWithShape="1">
              <a:gsLst>
                <a:gs pos="0">
                  <a:srgbClr val="03D4A8"/>
                </a:gs>
                <a:gs pos="25000">
                  <a:srgbClr val="21D6E0"/>
                </a:gs>
                <a:gs pos="75000">
                  <a:srgbClr val="0087E6"/>
                </a:gs>
                <a:gs pos="100000">
                  <a:srgbClr val="005CBF"/>
                </a:gs>
              </a:gsLst>
              <a:lin ang="18900000" scaled="1"/>
              <a:tileRect/>
            </a:gradFill>
            <a:ln>
              <a:solidFill>
                <a:schemeClr val="tx2">
                  <a:lumMod val="75000"/>
                </a:schemeClr>
              </a:solidFill>
            </a:ln>
          </c:spPr>
          <c:invertIfNegative val="0"/>
          <c:cat>
            <c:multiLvlStrRef>
              <c:f>'psych grade &amp; ACCUPLACEr  For P'!$A$30:$B$33</c:f>
              <c:multiLvlStrCache>
                <c:ptCount val="4"/>
                <c:lvl>
                  <c:pt idx="0">
                    <c:v>RC</c:v>
                  </c:pt>
                  <c:pt idx="1">
                    <c:v>WP</c:v>
                  </c:pt>
                  <c:pt idx="2">
                    <c:v>RC</c:v>
                  </c:pt>
                  <c:pt idx="3">
                    <c:v>WP</c:v>
                  </c:pt>
                </c:lvl>
                <c:lvl>
                  <c:pt idx="0">
                    <c:v>Below Cutoff</c:v>
                  </c:pt>
                  <c:pt idx="2">
                    <c:v>Above Cutoff</c:v>
                  </c:pt>
                </c:lvl>
              </c:multiLvlStrCache>
            </c:multiLvlStrRef>
          </c:cat>
          <c:val>
            <c:numRef>
              <c:f>'psych grade &amp; ACCUPLACEr  For P'!$C$30:$C$33</c:f>
              <c:numCache>
                <c:formatCode>General</c:formatCode>
                <c:ptCount val="4"/>
                <c:pt idx="0">
                  <c:v>56</c:v>
                </c:pt>
                <c:pt idx="1">
                  <c:v>55</c:v>
                </c:pt>
                <c:pt idx="2">
                  <c:v>41</c:v>
                </c:pt>
                <c:pt idx="3">
                  <c:v>41</c:v>
                </c:pt>
              </c:numCache>
            </c:numRef>
          </c:val>
        </c:ser>
        <c:ser>
          <c:idx val="1"/>
          <c:order val="1"/>
          <c:tx>
            <c:strRef>
              <c:f>'psych grade &amp; ACCUPLACEr  For P'!$D$28:$D$29</c:f>
              <c:strCache>
                <c:ptCount val="1"/>
                <c:pt idx="0">
                  <c:v>Passed Gen. Psych</c:v>
                </c:pt>
              </c:strCache>
            </c:strRef>
          </c:tx>
          <c:spPr>
            <a:pattFill prst="ltUpDiag">
              <a:fgClr>
                <a:schemeClr val="tx2">
                  <a:lumMod val="75000"/>
                </a:schemeClr>
              </a:fgClr>
              <a:bgClr>
                <a:srgbClr val="F4F933"/>
              </a:bgClr>
            </a:pattFill>
            <a:ln>
              <a:solidFill>
                <a:schemeClr val="tx2">
                  <a:lumMod val="75000"/>
                </a:schemeClr>
              </a:solidFill>
            </a:ln>
          </c:spPr>
          <c:invertIfNegative val="0"/>
          <c:cat>
            <c:multiLvlStrRef>
              <c:f>'psych grade &amp; ACCUPLACEr  For P'!$A$30:$B$33</c:f>
              <c:multiLvlStrCache>
                <c:ptCount val="4"/>
                <c:lvl>
                  <c:pt idx="0">
                    <c:v>RC</c:v>
                  </c:pt>
                  <c:pt idx="1">
                    <c:v>WP</c:v>
                  </c:pt>
                  <c:pt idx="2">
                    <c:v>RC</c:v>
                  </c:pt>
                  <c:pt idx="3">
                    <c:v>WP</c:v>
                  </c:pt>
                </c:lvl>
                <c:lvl>
                  <c:pt idx="0">
                    <c:v>Below Cutoff</c:v>
                  </c:pt>
                  <c:pt idx="2">
                    <c:v>Above Cutoff</c:v>
                  </c:pt>
                </c:lvl>
              </c:multiLvlStrCache>
            </c:multiLvlStrRef>
          </c:cat>
          <c:val>
            <c:numRef>
              <c:f>'psych grade &amp; ACCUPLACEr  For P'!$D$30:$D$33</c:f>
              <c:numCache>
                <c:formatCode>General</c:formatCode>
                <c:ptCount val="4"/>
                <c:pt idx="0">
                  <c:v>44</c:v>
                </c:pt>
                <c:pt idx="1">
                  <c:v>45</c:v>
                </c:pt>
                <c:pt idx="2">
                  <c:v>59</c:v>
                </c:pt>
                <c:pt idx="3">
                  <c:v>59</c:v>
                </c:pt>
              </c:numCache>
            </c:numRef>
          </c:val>
        </c:ser>
        <c:dLbls>
          <c:showLegendKey val="0"/>
          <c:showVal val="0"/>
          <c:showCatName val="0"/>
          <c:showSerName val="0"/>
          <c:showPercent val="0"/>
          <c:showBubbleSize val="0"/>
        </c:dLbls>
        <c:gapWidth val="150"/>
        <c:axId val="101007360"/>
        <c:axId val="101009280"/>
      </c:barChart>
      <c:catAx>
        <c:axId val="101007360"/>
        <c:scaling>
          <c:orientation val="minMax"/>
        </c:scaling>
        <c:delete val="0"/>
        <c:axPos val="b"/>
        <c:title>
          <c:tx>
            <c:rich>
              <a:bodyPr/>
              <a:lstStyle/>
              <a:p>
                <a:pPr>
                  <a:defRPr b="0"/>
                </a:pPr>
                <a:r>
                  <a:rPr lang="en-US" b="0"/>
                  <a:t>APPUPLACER</a:t>
                </a:r>
              </a:p>
            </c:rich>
          </c:tx>
          <c:layout>
            <c:manualLayout>
              <c:xMode val="edge"/>
              <c:yMode val="edge"/>
              <c:x val="0.49480357988038387"/>
              <c:y val="0.82032863079615059"/>
            </c:manualLayout>
          </c:layout>
          <c:overlay val="0"/>
        </c:title>
        <c:numFmt formatCode="General" sourceLinked="0"/>
        <c:majorTickMark val="out"/>
        <c:minorTickMark val="none"/>
        <c:tickLblPos val="nextTo"/>
        <c:spPr>
          <a:noFill/>
          <a:ln>
            <a:noFill/>
          </a:ln>
        </c:spPr>
        <c:txPr>
          <a:bodyPr/>
          <a:lstStyle/>
          <a:p>
            <a:pPr>
              <a:defRPr kern="600" baseline="0"/>
            </a:pPr>
            <a:endParaRPr lang="en-US"/>
          </a:p>
        </c:txPr>
        <c:crossAx val="101009280"/>
        <c:crosses val="autoZero"/>
        <c:auto val="1"/>
        <c:lblAlgn val="ctr"/>
        <c:lblOffset val="50"/>
        <c:noMultiLvlLbl val="0"/>
      </c:catAx>
      <c:valAx>
        <c:axId val="101009280"/>
        <c:scaling>
          <c:orientation val="minMax"/>
        </c:scaling>
        <c:delete val="0"/>
        <c:axPos val="l"/>
        <c:majorGridlines>
          <c:spPr>
            <a:ln>
              <a:solidFill>
                <a:schemeClr val="bg1">
                  <a:lumMod val="75000"/>
                </a:schemeClr>
              </a:solidFill>
            </a:ln>
          </c:spPr>
        </c:majorGridlines>
        <c:title>
          <c:tx>
            <c:rich>
              <a:bodyPr rot="-5400000" vert="horz"/>
              <a:lstStyle/>
              <a:p>
                <a:pPr algn="r">
                  <a:defRPr b="0"/>
                </a:pPr>
                <a:r>
                  <a:rPr lang="en-US" b="0"/>
                  <a:t>Percentage</a:t>
                </a:r>
              </a:p>
            </c:rich>
          </c:tx>
          <c:layout>
            <c:manualLayout>
              <c:xMode val="edge"/>
              <c:yMode val="edge"/>
              <c:x val="2.7846189365218238E-2"/>
              <c:y val="0.2807914114902304"/>
            </c:manualLayout>
          </c:layout>
          <c:overlay val="0"/>
        </c:title>
        <c:numFmt formatCode="General" sourceLinked="1"/>
        <c:majorTickMark val="out"/>
        <c:minorTickMark val="none"/>
        <c:tickLblPos val="nextTo"/>
        <c:spPr>
          <a:ln>
            <a:noFill/>
          </a:ln>
        </c:spPr>
        <c:crossAx val="101007360"/>
        <c:crosses val="autoZero"/>
        <c:crossBetween val="between"/>
      </c:valAx>
      <c:spPr>
        <a:ln>
          <a:solidFill>
            <a:schemeClr val="bg1">
              <a:lumMod val="75000"/>
            </a:schemeClr>
          </a:solidFill>
        </a:ln>
      </c:spPr>
    </c:plotArea>
    <c:legend>
      <c:legendPos val="b"/>
      <c:layout>
        <c:manualLayout>
          <c:xMode val="edge"/>
          <c:yMode val="edge"/>
          <c:x val="0.1851045008262856"/>
          <c:y val="0.90469725138524348"/>
          <c:w val="0.6297909983474288"/>
          <c:h val="6.9839785651793523E-2"/>
        </c:manualLayout>
      </c:layout>
      <c:overlay val="0"/>
    </c:legend>
    <c:plotVisOnly val="1"/>
    <c:dispBlanksAs val="gap"/>
    <c:showDLblsOverMax val="0"/>
  </c:chart>
  <c:spPr>
    <a:noFill/>
    <a:ln>
      <a:solidFill>
        <a:srgbClr val="0070C0"/>
      </a:solidFill>
    </a:ln>
  </c:spPr>
  <c:txPr>
    <a:bodyPr/>
    <a:lstStyle/>
    <a:p>
      <a:pPr>
        <a:defRPr sz="2000" baseline="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b="1" baseline="0" dirty="0">
                <a:solidFill>
                  <a:schemeClr val="tx1"/>
                </a:solidFill>
              </a:rPr>
              <a:t>Remedial Courses Taken &amp; General Psychology Outcomes</a:t>
            </a:r>
          </a:p>
        </c:rich>
      </c:tx>
      <c:layout/>
      <c:overlay val="0"/>
      <c:spPr>
        <a:noFill/>
        <a:ln>
          <a:noFill/>
        </a:ln>
        <a:effectLst/>
      </c:spPr>
    </c:title>
    <c:autoTitleDeleted val="0"/>
    <c:plotArea>
      <c:layout>
        <c:manualLayout>
          <c:layoutTarget val="inner"/>
          <c:xMode val="edge"/>
          <c:yMode val="edge"/>
          <c:x val="0.10875671102786162"/>
          <c:y val="0.11241952216990558"/>
          <c:w val="0.87255926709601839"/>
          <c:h val="0.49887327977791202"/>
        </c:manualLayout>
      </c:layout>
      <c:barChart>
        <c:barDir val="col"/>
        <c:grouping val="clustered"/>
        <c:varyColors val="0"/>
        <c:ser>
          <c:idx val="0"/>
          <c:order val="0"/>
          <c:tx>
            <c:strRef>
              <c:f>'remedial courses'!$C$26:$C$27</c:f>
              <c:strCache>
                <c:ptCount val="1"/>
                <c:pt idx="0">
                  <c:v>Failed Gen Psych.</c:v>
                </c:pt>
              </c:strCache>
            </c:strRef>
          </c:tx>
          <c:spPr>
            <a:gradFill flip="none" rotWithShape="1">
              <a:gsLst>
                <a:gs pos="0">
                  <a:srgbClr val="03D4A8"/>
                </a:gs>
                <a:gs pos="25000">
                  <a:srgbClr val="21D6E0"/>
                </a:gs>
                <a:gs pos="75000">
                  <a:srgbClr val="0087E6"/>
                </a:gs>
                <a:gs pos="100000">
                  <a:srgbClr val="005CBF"/>
                </a:gs>
              </a:gsLst>
              <a:lin ang="18900000" scaled="1"/>
              <a:tileRect/>
            </a:gradFill>
            <a:ln>
              <a:solidFill>
                <a:schemeClr val="tx2">
                  <a:lumMod val="75000"/>
                </a:schemeClr>
              </a:solidFill>
            </a:ln>
            <a:effectLst/>
          </c:spPr>
          <c:invertIfNegative val="0"/>
          <c:cat>
            <c:multiLvlStrRef>
              <c:f>'remedial courses'!$A$28:$B$35</c:f>
              <c:multiLvlStrCache>
                <c:ptCount val="8"/>
                <c:lvl>
                  <c:pt idx="0">
                    <c:v>RC</c:v>
                  </c:pt>
                  <c:pt idx="1">
                    <c:v>WP</c:v>
                  </c:pt>
                  <c:pt idx="2">
                    <c:v>RC</c:v>
                  </c:pt>
                  <c:pt idx="3">
                    <c:v>WP</c:v>
                  </c:pt>
                  <c:pt idx="4">
                    <c:v>RC</c:v>
                  </c:pt>
                  <c:pt idx="5">
                    <c:v>WP</c:v>
                  </c:pt>
                  <c:pt idx="6">
                    <c:v>RC</c:v>
                  </c:pt>
                  <c:pt idx="7">
                    <c:v>WP</c:v>
                  </c:pt>
                </c:lvl>
                <c:lvl>
                  <c:pt idx="0">
                    <c:v>no</c:v>
                  </c:pt>
                  <c:pt idx="2">
                    <c:v>took &amp; failed</c:v>
                  </c:pt>
                  <c:pt idx="4">
                    <c:v>took &amp; passed</c:v>
                  </c:pt>
                  <c:pt idx="6">
                    <c:v>concurrently </c:v>
                  </c:pt>
                </c:lvl>
              </c:multiLvlStrCache>
            </c:multiLvlStrRef>
          </c:cat>
          <c:val>
            <c:numRef>
              <c:f>'remedial courses'!$C$28:$C$35</c:f>
              <c:numCache>
                <c:formatCode>General</c:formatCode>
                <c:ptCount val="8"/>
                <c:pt idx="0">
                  <c:v>49</c:v>
                </c:pt>
                <c:pt idx="1">
                  <c:v>51</c:v>
                </c:pt>
                <c:pt idx="2">
                  <c:v>89</c:v>
                </c:pt>
                <c:pt idx="3">
                  <c:v>85</c:v>
                </c:pt>
                <c:pt idx="4">
                  <c:v>50</c:v>
                </c:pt>
                <c:pt idx="5">
                  <c:v>50</c:v>
                </c:pt>
                <c:pt idx="6">
                  <c:v>38</c:v>
                </c:pt>
                <c:pt idx="7">
                  <c:v>39</c:v>
                </c:pt>
              </c:numCache>
            </c:numRef>
          </c:val>
        </c:ser>
        <c:ser>
          <c:idx val="1"/>
          <c:order val="1"/>
          <c:tx>
            <c:strRef>
              <c:f>'remedial courses'!$D$26:$D$27</c:f>
              <c:strCache>
                <c:ptCount val="1"/>
                <c:pt idx="0">
                  <c:v>Passed Gen Psych</c:v>
                </c:pt>
              </c:strCache>
            </c:strRef>
          </c:tx>
          <c:spPr>
            <a:pattFill prst="ltUpDiag">
              <a:fgClr>
                <a:schemeClr val="tx2">
                  <a:lumMod val="75000"/>
                </a:schemeClr>
              </a:fgClr>
              <a:bgClr>
                <a:srgbClr val="F4F933"/>
              </a:bgClr>
            </a:pattFill>
            <a:ln>
              <a:solidFill>
                <a:schemeClr val="tx2">
                  <a:lumMod val="75000"/>
                </a:schemeClr>
              </a:solidFill>
            </a:ln>
            <a:effectLst/>
          </c:spPr>
          <c:invertIfNegative val="0"/>
          <c:cat>
            <c:multiLvlStrRef>
              <c:f>'remedial courses'!$A$28:$B$35</c:f>
              <c:multiLvlStrCache>
                <c:ptCount val="8"/>
                <c:lvl>
                  <c:pt idx="0">
                    <c:v>RC</c:v>
                  </c:pt>
                  <c:pt idx="1">
                    <c:v>WP</c:v>
                  </c:pt>
                  <c:pt idx="2">
                    <c:v>RC</c:v>
                  </c:pt>
                  <c:pt idx="3">
                    <c:v>WP</c:v>
                  </c:pt>
                  <c:pt idx="4">
                    <c:v>RC</c:v>
                  </c:pt>
                  <c:pt idx="5">
                    <c:v>WP</c:v>
                  </c:pt>
                  <c:pt idx="6">
                    <c:v>RC</c:v>
                  </c:pt>
                  <c:pt idx="7">
                    <c:v>WP</c:v>
                  </c:pt>
                </c:lvl>
                <c:lvl>
                  <c:pt idx="0">
                    <c:v>no</c:v>
                  </c:pt>
                  <c:pt idx="2">
                    <c:v>took &amp; failed</c:v>
                  </c:pt>
                  <c:pt idx="4">
                    <c:v>took &amp; passed</c:v>
                  </c:pt>
                  <c:pt idx="6">
                    <c:v>concurrently </c:v>
                  </c:pt>
                </c:lvl>
              </c:multiLvlStrCache>
            </c:multiLvlStrRef>
          </c:cat>
          <c:val>
            <c:numRef>
              <c:f>'remedial courses'!$D$28:$D$35</c:f>
              <c:numCache>
                <c:formatCode>General</c:formatCode>
                <c:ptCount val="8"/>
                <c:pt idx="0">
                  <c:v>51</c:v>
                </c:pt>
                <c:pt idx="1">
                  <c:v>49</c:v>
                </c:pt>
                <c:pt idx="2">
                  <c:v>11</c:v>
                </c:pt>
                <c:pt idx="3">
                  <c:v>15</c:v>
                </c:pt>
                <c:pt idx="4">
                  <c:v>50</c:v>
                </c:pt>
                <c:pt idx="5">
                  <c:v>50</c:v>
                </c:pt>
                <c:pt idx="6">
                  <c:v>62</c:v>
                </c:pt>
                <c:pt idx="7">
                  <c:v>61</c:v>
                </c:pt>
              </c:numCache>
            </c:numRef>
          </c:val>
        </c:ser>
        <c:dLbls>
          <c:showLegendKey val="0"/>
          <c:showVal val="0"/>
          <c:showCatName val="0"/>
          <c:showSerName val="0"/>
          <c:showPercent val="0"/>
          <c:showBubbleSize val="0"/>
        </c:dLbls>
        <c:gapWidth val="64"/>
        <c:axId val="109800064"/>
        <c:axId val="109802240"/>
      </c:barChart>
      <c:catAx>
        <c:axId val="109800064"/>
        <c:scaling>
          <c:orientation val="minMax"/>
        </c:scaling>
        <c:delete val="0"/>
        <c:axPos val="b"/>
        <c:title>
          <c:tx>
            <c:rich>
              <a:bodyPr/>
              <a:lstStyle/>
              <a:p>
                <a:pPr>
                  <a:defRPr b="0" i="0" baseline="0">
                    <a:solidFill>
                      <a:sysClr val="windowText" lastClr="000000"/>
                    </a:solidFill>
                  </a:defRPr>
                </a:pPr>
                <a:r>
                  <a:rPr lang="en-US" sz="2000" b="0" i="0" baseline="0">
                    <a:solidFill>
                      <a:sysClr val="windowText" lastClr="000000"/>
                    </a:solidFill>
                  </a:rPr>
                  <a:t>Remedial Courses </a:t>
                </a:r>
              </a:p>
            </c:rich>
          </c:tx>
          <c:layout>
            <c:manualLayout>
              <c:xMode val="edge"/>
              <c:yMode val="edge"/>
              <c:x val="0.45685719626456389"/>
              <c:y val="0.77922491231131796"/>
            </c:manualLayout>
          </c:layout>
          <c:overlay val="0"/>
        </c:title>
        <c:numFmt formatCode="General" sourceLinked="1"/>
        <c:majorTickMark val="none"/>
        <c:minorTickMark val="none"/>
        <c:tickLblPos val="nextTo"/>
        <c:spPr>
          <a:noFill/>
          <a:effectLst/>
        </c:spPr>
        <c:txPr>
          <a:bodyPr rot="-60000000" spcFirstLastPara="1" vertOverflow="ellipsis" vert="horz" wrap="square" anchor="ctr" anchorCtr="1"/>
          <a:lstStyle/>
          <a:p>
            <a:pPr>
              <a:defRPr sz="2000" b="0" i="0" u="none" strike="noStrike" kern="1200" baseline="0">
                <a:solidFill>
                  <a:schemeClr val="bg2">
                    <a:lumMod val="25000"/>
                  </a:schemeClr>
                </a:solidFill>
                <a:latin typeface="+mn-lt"/>
                <a:ea typeface="+mn-ea"/>
                <a:cs typeface="+mn-cs"/>
              </a:defRPr>
            </a:pPr>
            <a:endParaRPr lang="en-US"/>
          </a:p>
        </c:txPr>
        <c:crossAx val="109802240"/>
        <c:crosses val="autoZero"/>
        <c:auto val="1"/>
        <c:lblAlgn val="ctr"/>
        <c:lblOffset val="50"/>
        <c:noMultiLvlLbl val="0"/>
      </c:catAx>
      <c:valAx>
        <c:axId val="109802240"/>
        <c:scaling>
          <c:orientation val="minMax"/>
        </c:scaling>
        <c:delete val="0"/>
        <c:axPos val="l"/>
        <c:majorGridlines>
          <c:spPr>
            <a:ln w="9525" cap="flat" cmpd="sng" algn="ctr">
              <a:solidFill>
                <a:schemeClr val="tx1">
                  <a:lumMod val="15000"/>
                  <a:lumOff val="85000"/>
                </a:schemeClr>
              </a:solidFill>
              <a:round/>
            </a:ln>
            <a:effectLst/>
          </c:spPr>
        </c:majorGridlines>
        <c:title>
          <c:tx>
            <c:rich>
              <a:bodyPr/>
              <a:lstStyle/>
              <a:p>
                <a:pPr>
                  <a:defRPr sz="2000" b="0" i="0" baseline="0"/>
                </a:pPr>
                <a:r>
                  <a:rPr lang="en-US" sz="2000" b="0" i="0" baseline="0"/>
                  <a:t>Percentage</a:t>
                </a:r>
              </a:p>
            </c:rich>
          </c:tx>
          <c:layout/>
          <c:overlay val="0"/>
        </c:title>
        <c:numFmt formatCode="General" sourceLinked="1"/>
        <c:majorTickMark val="out"/>
        <c:minorTickMark val="none"/>
        <c:tickLblPos val="nextTo"/>
        <c:spPr>
          <a:noFill/>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09800064"/>
        <c:crosses val="autoZero"/>
        <c:crossBetween val="between"/>
        <c:majorUnit val="10"/>
      </c:valAx>
      <c:spPr>
        <a:noFill/>
        <a:ln>
          <a:solidFill>
            <a:schemeClr val="bg1">
              <a:lumMod val="50000"/>
            </a:schemeClr>
          </a:solidFill>
        </a:ln>
        <a:effectLst/>
      </c:spPr>
    </c:plotArea>
    <c:legend>
      <c:legendPos val="b"/>
      <c:layout>
        <c:manualLayout>
          <c:xMode val="edge"/>
          <c:yMode val="edge"/>
          <c:x val="0.25891328862062646"/>
          <c:y val="0.90679881821767105"/>
          <c:w val="0.57861247940370175"/>
          <c:h val="6.5135551385092402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9525" cap="flat" cmpd="sng" algn="ctr">
      <a:solidFill>
        <a:srgbClr val="0070C0"/>
      </a:solidFill>
      <a:round/>
    </a:ln>
    <a:effectLst/>
  </c:spPr>
  <c:txPr>
    <a:bodyPr/>
    <a:lstStyle/>
    <a:p>
      <a:pPr>
        <a:defRPr/>
      </a:pPr>
      <a:endParaRPr lang="en-US"/>
    </a:p>
  </c:txPr>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0.19444</cdr:x>
      <cdr:y>0.13889</cdr:y>
    </cdr:from>
    <cdr:to>
      <cdr:x>0.28843</cdr:x>
      <cdr:y>0.26528</cdr:y>
    </cdr:to>
    <cdr:sp macro="" textlink="">
      <cdr:nvSpPr>
        <cdr:cNvPr id="4" name="TextBox 3"/>
        <cdr:cNvSpPr txBox="1"/>
      </cdr:nvSpPr>
      <cdr:spPr>
        <a:xfrm xmlns:a="http://schemas.openxmlformats.org/drawingml/2006/main">
          <a:off x="1600200" y="762000"/>
          <a:ext cx="773500" cy="69342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600" dirty="0" err="1"/>
            <a:t>Std</a:t>
          </a:r>
          <a:r>
            <a:rPr lang="en-US" sz="1600" dirty="0"/>
            <a:t> R.</a:t>
          </a:r>
          <a:r>
            <a:rPr lang="en-US" sz="1600" baseline="0" dirty="0"/>
            <a:t> </a:t>
          </a:r>
        </a:p>
        <a:p xmlns:a="http://schemas.openxmlformats.org/drawingml/2006/main">
          <a:pPr algn="ctr"/>
          <a:r>
            <a:rPr lang="en-US" sz="1600" baseline="0" dirty="0"/>
            <a:t>5.0</a:t>
          </a:r>
          <a:endParaRPr lang="en-US" sz="1600" dirty="0"/>
        </a:p>
      </cdr:txBody>
    </cdr:sp>
  </cdr:relSizeAnchor>
  <cdr:relSizeAnchor xmlns:cdr="http://schemas.openxmlformats.org/drawingml/2006/chartDrawing">
    <cdr:from>
      <cdr:x>0.26852</cdr:x>
      <cdr:y>0.20833</cdr:y>
    </cdr:from>
    <cdr:to>
      <cdr:x>0.3625</cdr:x>
      <cdr:y>0.33472</cdr:y>
    </cdr:to>
    <cdr:sp macro="" textlink="">
      <cdr:nvSpPr>
        <cdr:cNvPr id="5" name="TextBox 1"/>
        <cdr:cNvSpPr txBox="1"/>
      </cdr:nvSpPr>
      <cdr:spPr>
        <a:xfrm xmlns:a="http://schemas.openxmlformats.org/drawingml/2006/main">
          <a:off x="2209800" y="1143000"/>
          <a:ext cx="773418" cy="69342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dirty="0" err="1"/>
            <a:t>Std</a:t>
          </a:r>
          <a:r>
            <a:rPr lang="en-US" sz="1600" dirty="0"/>
            <a:t> R.</a:t>
          </a:r>
          <a:r>
            <a:rPr lang="en-US" sz="1600" baseline="0" dirty="0"/>
            <a:t> </a:t>
          </a:r>
        </a:p>
        <a:p xmlns:a="http://schemas.openxmlformats.org/drawingml/2006/main">
          <a:pPr algn="ctr"/>
          <a:r>
            <a:rPr lang="en-US" sz="1600" baseline="0" dirty="0"/>
            <a:t>-4.3</a:t>
          </a:r>
          <a:endParaRPr lang="en-US" sz="1600" dirty="0"/>
        </a:p>
      </cdr:txBody>
    </cdr:sp>
  </cdr:relSizeAnchor>
  <cdr:relSizeAnchor xmlns:cdr="http://schemas.openxmlformats.org/drawingml/2006/chartDrawing">
    <cdr:from>
      <cdr:x>0.47222</cdr:x>
      <cdr:y>0.22222</cdr:y>
    </cdr:from>
    <cdr:to>
      <cdr:x>0.56621</cdr:x>
      <cdr:y>0.34861</cdr:y>
    </cdr:to>
    <cdr:sp macro="" textlink="">
      <cdr:nvSpPr>
        <cdr:cNvPr id="6" name="TextBox 1"/>
        <cdr:cNvSpPr txBox="1"/>
      </cdr:nvSpPr>
      <cdr:spPr>
        <a:xfrm xmlns:a="http://schemas.openxmlformats.org/drawingml/2006/main">
          <a:off x="3886200" y="1219200"/>
          <a:ext cx="773500" cy="69342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dirty="0" err="1"/>
            <a:t>Std</a:t>
          </a:r>
          <a:r>
            <a:rPr lang="en-US" sz="1600" dirty="0"/>
            <a:t> R.</a:t>
          </a:r>
          <a:r>
            <a:rPr lang="en-US" sz="1600" baseline="0" dirty="0"/>
            <a:t> </a:t>
          </a:r>
        </a:p>
        <a:p xmlns:a="http://schemas.openxmlformats.org/drawingml/2006/main">
          <a:pPr algn="ctr"/>
          <a:r>
            <a:rPr lang="en-US" sz="1600" baseline="0" dirty="0"/>
            <a:t>-4.0</a:t>
          </a:r>
          <a:endParaRPr lang="en-US" sz="1600" dirty="0"/>
        </a:p>
      </cdr:txBody>
    </cdr:sp>
  </cdr:relSizeAnchor>
  <cdr:relSizeAnchor xmlns:cdr="http://schemas.openxmlformats.org/drawingml/2006/chartDrawing">
    <cdr:from>
      <cdr:x>0.40601</cdr:x>
      <cdr:y>0.125</cdr:y>
    </cdr:from>
    <cdr:to>
      <cdr:x>0.5</cdr:x>
      <cdr:y>0.25139</cdr:y>
    </cdr:to>
    <cdr:sp macro="" textlink="">
      <cdr:nvSpPr>
        <cdr:cNvPr id="7" name="TextBox 1"/>
        <cdr:cNvSpPr txBox="1"/>
      </cdr:nvSpPr>
      <cdr:spPr>
        <a:xfrm xmlns:a="http://schemas.openxmlformats.org/drawingml/2006/main">
          <a:off x="3341300" y="685800"/>
          <a:ext cx="773500" cy="69342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dirty="0" err="1"/>
            <a:t>Std</a:t>
          </a:r>
          <a:r>
            <a:rPr lang="en-US" sz="1600" dirty="0"/>
            <a:t> R.</a:t>
          </a:r>
          <a:r>
            <a:rPr lang="en-US" sz="1600" baseline="0" dirty="0"/>
            <a:t> </a:t>
          </a:r>
        </a:p>
        <a:p xmlns:a="http://schemas.openxmlformats.org/drawingml/2006/main">
          <a:pPr algn="ctr"/>
          <a:r>
            <a:rPr lang="en-US" sz="1600" baseline="0" dirty="0"/>
            <a:t>4.6</a:t>
          </a:r>
          <a:endParaRPr lang="en-US" sz="1600" dirty="0"/>
        </a:p>
      </cdr:txBody>
    </cdr:sp>
  </cdr:relSizeAnchor>
  <cdr:relSizeAnchor xmlns:cdr="http://schemas.openxmlformats.org/drawingml/2006/chartDrawing">
    <cdr:from>
      <cdr:x>0.59259</cdr:x>
      <cdr:y>0.22222</cdr:y>
    </cdr:from>
    <cdr:to>
      <cdr:x>0.68658</cdr:x>
      <cdr:y>0.34861</cdr:y>
    </cdr:to>
    <cdr:sp macro="" textlink="">
      <cdr:nvSpPr>
        <cdr:cNvPr id="8" name="TextBox 1"/>
        <cdr:cNvSpPr txBox="1"/>
      </cdr:nvSpPr>
      <cdr:spPr>
        <a:xfrm xmlns:a="http://schemas.openxmlformats.org/drawingml/2006/main">
          <a:off x="4876800" y="1219200"/>
          <a:ext cx="773500" cy="69342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dirty="0" err="1"/>
            <a:t>Std</a:t>
          </a:r>
          <a:r>
            <a:rPr lang="en-US" sz="1600" dirty="0"/>
            <a:t> R.</a:t>
          </a:r>
          <a:r>
            <a:rPr lang="en-US" sz="1600" baseline="0" dirty="0"/>
            <a:t> </a:t>
          </a:r>
        </a:p>
        <a:p xmlns:a="http://schemas.openxmlformats.org/drawingml/2006/main">
          <a:pPr algn="ctr"/>
          <a:r>
            <a:rPr lang="en-US" sz="1600" baseline="0" dirty="0"/>
            <a:t>-1.9</a:t>
          </a:r>
          <a:endParaRPr lang="en-US" sz="1600" dirty="0"/>
        </a:p>
      </cdr:txBody>
    </cdr:sp>
  </cdr:relSizeAnchor>
  <cdr:relSizeAnchor xmlns:cdr="http://schemas.openxmlformats.org/drawingml/2006/chartDrawing">
    <cdr:from>
      <cdr:x>0.65741</cdr:x>
      <cdr:y>0.09722</cdr:y>
    </cdr:from>
    <cdr:to>
      <cdr:x>0.7514</cdr:x>
      <cdr:y>0.22361</cdr:y>
    </cdr:to>
    <cdr:sp macro="" textlink="">
      <cdr:nvSpPr>
        <cdr:cNvPr id="9" name="TextBox 1"/>
        <cdr:cNvSpPr txBox="1"/>
      </cdr:nvSpPr>
      <cdr:spPr>
        <a:xfrm xmlns:a="http://schemas.openxmlformats.org/drawingml/2006/main">
          <a:off x="5410200" y="533400"/>
          <a:ext cx="773500" cy="693426"/>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dirty="0" err="1"/>
            <a:t>Std</a:t>
          </a:r>
          <a:r>
            <a:rPr lang="en-US" sz="1600" dirty="0"/>
            <a:t> R.</a:t>
          </a:r>
          <a:r>
            <a:rPr lang="en-US" sz="1600" baseline="0" dirty="0"/>
            <a:t> </a:t>
          </a:r>
        </a:p>
        <a:p xmlns:a="http://schemas.openxmlformats.org/drawingml/2006/main">
          <a:pPr algn="ctr"/>
          <a:r>
            <a:rPr lang="en-US" sz="1600" baseline="0" dirty="0"/>
            <a:t>1.7</a:t>
          </a:r>
          <a:endParaRPr lang="en-US" sz="1600" dirty="0"/>
        </a:p>
      </cdr:txBody>
    </cdr:sp>
  </cdr:relSizeAnchor>
  <cdr:relSizeAnchor xmlns:cdr="http://schemas.openxmlformats.org/drawingml/2006/chartDrawing">
    <cdr:from>
      <cdr:x>0.78871</cdr:x>
      <cdr:y>0.23565</cdr:y>
    </cdr:from>
    <cdr:to>
      <cdr:x>0.8827</cdr:x>
      <cdr:y>0.36204</cdr:y>
    </cdr:to>
    <cdr:sp macro="" textlink="">
      <cdr:nvSpPr>
        <cdr:cNvPr id="10" name="TextBox 1"/>
        <cdr:cNvSpPr txBox="1"/>
      </cdr:nvSpPr>
      <cdr:spPr>
        <a:xfrm xmlns:a="http://schemas.openxmlformats.org/drawingml/2006/main">
          <a:off x="5499100" y="1292860"/>
          <a:ext cx="655320" cy="69342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a:t>Std R.</a:t>
          </a:r>
          <a:r>
            <a:rPr lang="en-US" sz="1600" baseline="0"/>
            <a:t> </a:t>
          </a:r>
        </a:p>
        <a:p xmlns:a="http://schemas.openxmlformats.org/drawingml/2006/main">
          <a:pPr algn="ctr"/>
          <a:r>
            <a:rPr lang="en-US" sz="1600" baseline="0"/>
            <a:t>-1.8</a:t>
          </a:r>
          <a:endParaRPr lang="en-US" sz="1600"/>
        </a:p>
      </cdr:txBody>
    </cdr:sp>
  </cdr:relSizeAnchor>
  <cdr:relSizeAnchor xmlns:cdr="http://schemas.openxmlformats.org/drawingml/2006/chartDrawing">
    <cdr:from>
      <cdr:x>0.86302</cdr:x>
      <cdr:y>0.09398</cdr:y>
    </cdr:from>
    <cdr:to>
      <cdr:x>0.95701</cdr:x>
      <cdr:y>0.22037</cdr:y>
    </cdr:to>
    <cdr:sp macro="" textlink="">
      <cdr:nvSpPr>
        <cdr:cNvPr id="11" name="TextBox 1"/>
        <cdr:cNvSpPr txBox="1"/>
      </cdr:nvSpPr>
      <cdr:spPr>
        <a:xfrm xmlns:a="http://schemas.openxmlformats.org/drawingml/2006/main">
          <a:off x="6017260" y="515620"/>
          <a:ext cx="655320" cy="69342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a:t>Std R.</a:t>
          </a:r>
          <a:r>
            <a:rPr lang="en-US" sz="1600" baseline="0"/>
            <a:t> </a:t>
          </a:r>
        </a:p>
        <a:p xmlns:a="http://schemas.openxmlformats.org/drawingml/2006/main">
          <a:pPr algn="ctr"/>
          <a:r>
            <a:rPr lang="en-US" sz="1600" baseline="0"/>
            <a:t>1.6</a:t>
          </a:r>
          <a:endParaRPr lang="en-US" sz="1600"/>
        </a:p>
      </cdr:txBody>
    </cdr:sp>
  </cdr:relSizeAnchor>
  <cdr:relSizeAnchor xmlns:cdr="http://schemas.openxmlformats.org/drawingml/2006/chartDrawing">
    <cdr:from>
      <cdr:x>0.36393</cdr:x>
      <cdr:y>0.30764</cdr:y>
    </cdr:from>
    <cdr:to>
      <cdr:x>0.49508</cdr:x>
      <cdr:y>0.47431</cdr:y>
    </cdr:to>
    <cdr:sp macro="" textlink="">
      <cdr:nvSpPr>
        <cdr:cNvPr id="12" name="TextBox 11"/>
        <cdr:cNvSpPr txBox="1"/>
      </cdr:nvSpPr>
      <cdr:spPr>
        <a:xfrm xmlns:a="http://schemas.openxmlformats.org/drawingml/2006/main">
          <a:off x="2537460" y="1687830"/>
          <a:ext cx="914400" cy="9144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a:p>
      </cdr:txBody>
    </cdr:sp>
  </cdr:relSizeAnchor>
</c:userShapes>
</file>

<file path=ppt/drawings/drawing2.xml><?xml version="1.0" encoding="utf-8"?>
<c:userShapes xmlns:c="http://schemas.openxmlformats.org/drawingml/2006/chart">
  <cdr:relSizeAnchor xmlns:cdr="http://schemas.openxmlformats.org/drawingml/2006/chartDrawing">
    <cdr:from>
      <cdr:x>0.11123</cdr:x>
      <cdr:y>0.25156</cdr:y>
    </cdr:from>
    <cdr:to>
      <cdr:x>0.2188</cdr:x>
      <cdr:y>0.37795</cdr:y>
    </cdr:to>
    <cdr:sp macro="" textlink="">
      <cdr:nvSpPr>
        <cdr:cNvPr id="4" name="TextBox 3"/>
        <cdr:cNvSpPr txBox="1"/>
      </cdr:nvSpPr>
      <cdr:spPr>
        <a:xfrm xmlns:a="http://schemas.openxmlformats.org/drawingml/2006/main">
          <a:off x="1154403" y="1438641"/>
          <a:ext cx="1116357" cy="7228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ctr"/>
          <a:r>
            <a:rPr lang="en-US" sz="1600" dirty="0" err="1"/>
            <a:t>Std</a:t>
          </a:r>
          <a:r>
            <a:rPr lang="en-US" sz="1600" dirty="0"/>
            <a:t> R.</a:t>
          </a:r>
          <a:r>
            <a:rPr lang="en-US" sz="1600" baseline="0" dirty="0"/>
            <a:t> </a:t>
          </a:r>
        </a:p>
        <a:p xmlns:a="http://schemas.openxmlformats.org/drawingml/2006/main">
          <a:pPr algn="ctr"/>
          <a:r>
            <a:rPr lang="en-US" sz="1600" baseline="0" dirty="0"/>
            <a:t>-1.3    1.5</a:t>
          </a:r>
          <a:endParaRPr lang="en-US" sz="1600" dirty="0"/>
        </a:p>
      </cdr:txBody>
    </cdr:sp>
  </cdr:relSizeAnchor>
  <cdr:relSizeAnchor xmlns:cdr="http://schemas.openxmlformats.org/drawingml/2006/chartDrawing">
    <cdr:from>
      <cdr:x>0.21635</cdr:x>
      <cdr:y>0.24872</cdr:y>
    </cdr:from>
    <cdr:to>
      <cdr:x>0.32391</cdr:x>
      <cdr:y>0.37511</cdr:y>
    </cdr:to>
    <cdr:sp macro="" textlink="">
      <cdr:nvSpPr>
        <cdr:cNvPr id="12" name="TextBox 1"/>
        <cdr:cNvSpPr txBox="1"/>
      </cdr:nvSpPr>
      <cdr:spPr>
        <a:xfrm xmlns:a="http://schemas.openxmlformats.org/drawingml/2006/main">
          <a:off x="2245360" y="1422400"/>
          <a:ext cx="1116357" cy="7228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dirty="0" err="1"/>
            <a:t>Std</a:t>
          </a:r>
          <a:r>
            <a:rPr lang="en-US" sz="1600" dirty="0"/>
            <a:t> R.</a:t>
          </a:r>
          <a:r>
            <a:rPr lang="en-US" sz="1600" baseline="0" dirty="0"/>
            <a:t> </a:t>
          </a:r>
        </a:p>
        <a:p xmlns:a="http://schemas.openxmlformats.org/drawingml/2006/main">
          <a:pPr algn="ctr"/>
          <a:r>
            <a:rPr lang="en-US" sz="1600" baseline="0" dirty="0"/>
            <a:t>-.7      .8</a:t>
          </a:r>
          <a:endParaRPr lang="en-US" sz="1600" dirty="0"/>
        </a:p>
      </cdr:txBody>
    </cdr:sp>
  </cdr:relSizeAnchor>
  <cdr:relSizeAnchor xmlns:cdr="http://schemas.openxmlformats.org/drawingml/2006/chartDrawing">
    <cdr:from>
      <cdr:x>0.54161</cdr:x>
      <cdr:y>0.26205</cdr:y>
    </cdr:from>
    <cdr:to>
      <cdr:x>0.64917</cdr:x>
      <cdr:y>0.38844</cdr:y>
    </cdr:to>
    <cdr:sp macro="" textlink="">
      <cdr:nvSpPr>
        <cdr:cNvPr id="13" name="TextBox 1"/>
        <cdr:cNvSpPr txBox="1"/>
      </cdr:nvSpPr>
      <cdr:spPr>
        <a:xfrm xmlns:a="http://schemas.openxmlformats.org/drawingml/2006/main">
          <a:off x="5621020" y="1498600"/>
          <a:ext cx="1116357" cy="7228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a:t>Std R.</a:t>
          </a:r>
          <a:r>
            <a:rPr lang="en-US" sz="1600" baseline="0"/>
            <a:t> </a:t>
          </a:r>
        </a:p>
        <a:p xmlns:a="http://schemas.openxmlformats.org/drawingml/2006/main">
          <a:pPr algn="ctr"/>
          <a:r>
            <a:rPr lang="en-US" sz="1600" baseline="0"/>
            <a:t>-2.0    2.4</a:t>
          </a:r>
          <a:endParaRPr lang="en-US" sz="1600"/>
        </a:p>
      </cdr:txBody>
    </cdr:sp>
  </cdr:relSizeAnchor>
  <cdr:relSizeAnchor xmlns:cdr="http://schemas.openxmlformats.org/drawingml/2006/chartDrawing">
    <cdr:from>
      <cdr:x>0.65614</cdr:x>
      <cdr:y>0.26338</cdr:y>
    </cdr:from>
    <cdr:to>
      <cdr:x>0.76371</cdr:x>
      <cdr:y>0.38977</cdr:y>
    </cdr:to>
    <cdr:sp macro="" textlink="">
      <cdr:nvSpPr>
        <cdr:cNvPr id="14" name="TextBox 1"/>
        <cdr:cNvSpPr txBox="1"/>
      </cdr:nvSpPr>
      <cdr:spPr>
        <a:xfrm xmlns:a="http://schemas.openxmlformats.org/drawingml/2006/main">
          <a:off x="6809740" y="1506220"/>
          <a:ext cx="1116357" cy="7228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a:t>Std R.</a:t>
          </a:r>
          <a:r>
            <a:rPr lang="en-US" sz="1600" baseline="0"/>
            <a:t> </a:t>
          </a:r>
        </a:p>
        <a:p xmlns:a="http://schemas.openxmlformats.org/drawingml/2006/main">
          <a:pPr algn="ctr"/>
          <a:r>
            <a:rPr lang="en-US" sz="1600" baseline="0"/>
            <a:t>-1.0    -1.1</a:t>
          </a:r>
          <a:endParaRPr lang="en-US" sz="1600"/>
        </a:p>
      </cdr:txBody>
    </cdr:sp>
  </cdr:relSizeAnchor>
  <cdr:relSizeAnchor xmlns:cdr="http://schemas.openxmlformats.org/drawingml/2006/chartDrawing">
    <cdr:from>
      <cdr:x>0.32575</cdr:x>
      <cdr:y>0.07151</cdr:y>
    </cdr:from>
    <cdr:to>
      <cdr:x>0.38889</cdr:x>
      <cdr:y>0.19276</cdr:y>
    </cdr:to>
    <cdr:sp macro="" textlink="">
      <cdr:nvSpPr>
        <cdr:cNvPr id="15" name="TextBox 1"/>
        <cdr:cNvSpPr txBox="1"/>
      </cdr:nvSpPr>
      <cdr:spPr>
        <a:xfrm xmlns:a="http://schemas.openxmlformats.org/drawingml/2006/main">
          <a:off x="3380740" y="408940"/>
          <a:ext cx="655320" cy="69342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a:t>Std R.</a:t>
          </a:r>
          <a:r>
            <a:rPr lang="en-US" sz="1600" baseline="0"/>
            <a:t> </a:t>
          </a:r>
        </a:p>
        <a:p xmlns:a="http://schemas.openxmlformats.org/drawingml/2006/main">
          <a:pPr algn="ctr"/>
          <a:r>
            <a:rPr lang="en-US" sz="1600" baseline="0"/>
            <a:t>4.0</a:t>
          </a:r>
          <a:endParaRPr lang="en-US" sz="1600"/>
        </a:p>
      </cdr:txBody>
    </cdr:sp>
  </cdr:relSizeAnchor>
  <cdr:relSizeAnchor xmlns:cdr="http://schemas.openxmlformats.org/drawingml/2006/chartDrawing">
    <cdr:from>
      <cdr:x>0.37567</cdr:x>
      <cdr:y>0.44193</cdr:y>
    </cdr:from>
    <cdr:to>
      <cdr:x>0.43882</cdr:x>
      <cdr:y>0.56318</cdr:y>
    </cdr:to>
    <cdr:sp macro="" textlink="">
      <cdr:nvSpPr>
        <cdr:cNvPr id="16" name="TextBox 1"/>
        <cdr:cNvSpPr txBox="1"/>
      </cdr:nvSpPr>
      <cdr:spPr>
        <a:xfrm xmlns:a="http://schemas.openxmlformats.org/drawingml/2006/main">
          <a:off x="3898900" y="2527300"/>
          <a:ext cx="655320" cy="69342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a:t>Std R.</a:t>
          </a:r>
          <a:r>
            <a:rPr lang="en-US" sz="1600" baseline="0"/>
            <a:t> </a:t>
          </a:r>
        </a:p>
        <a:p xmlns:a="http://schemas.openxmlformats.org/drawingml/2006/main">
          <a:pPr algn="ctr"/>
          <a:r>
            <a:rPr lang="en-US" sz="1600" baseline="0"/>
            <a:t>-5.0</a:t>
          </a:r>
          <a:endParaRPr lang="en-US" sz="1600"/>
        </a:p>
      </cdr:txBody>
    </cdr:sp>
  </cdr:relSizeAnchor>
  <cdr:relSizeAnchor xmlns:cdr="http://schemas.openxmlformats.org/drawingml/2006/chartDrawing">
    <cdr:from>
      <cdr:x>0.43882</cdr:x>
      <cdr:y>0.08483</cdr:y>
    </cdr:from>
    <cdr:to>
      <cdr:x>0.50196</cdr:x>
      <cdr:y>0.20608</cdr:y>
    </cdr:to>
    <cdr:sp macro="" textlink="">
      <cdr:nvSpPr>
        <cdr:cNvPr id="17" name="TextBox 1"/>
        <cdr:cNvSpPr txBox="1"/>
      </cdr:nvSpPr>
      <cdr:spPr>
        <a:xfrm xmlns:a="http://schemas.openxmlformats.org/drawingml/2006/main">
          <a:off x="4554220" y="485140"/>
          <a:ext cx="655320" cy="69342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a:t>Std R.</a:t>
          </a:r>
          <a:r>
            <a:rPr lang="en-US" sz="1600" baseline="0"/>
            <a:t> </a:t>
          </a:r>
        </a:p>
        <a:p xmlns:a="http://schemas.openxmlformats.org/drawingml/2006/main">
          <a:pPr algn="ctr"/>
          <a:r>
            <a:rPr lang="en-US" sz="1600" baseline="0"/>
            <a:t>4.1</a:t>
          </a:r>
          <a:endParaRPr lang="en-US" sz="1600"/>
        </a:p>
      </cdr:txBody>
    </cdr:sp>
  </cdr:relSizeAnchor>
  <cdr:relSizeAnchor xmlns:cdr="http://schemas.openxmlformats.org/drawingml/2006/chartDrawing">
    <cdr:from>
      <cdr:x>0.48727</cdr:x>
      <cdr:y>0.4406</cdr:y>
    </cdr:from>
    <cdr:to>
      <cdr:x>0.55042</cdr:x>
      <cdr:y>0.56185</cdr:y>
    </cdr:to>
    <cdr:sp macro="" textlink="">
      <cdr:nvSpPr>
        <cdr:cNvPr id="18" name="TextBox 1"/>
        <cdr:cNvSpPr txBox="1"/>
      </cdr:nvSpPr>
      <cdr:spPr>
        <a:xfrm xmlns:a="http://schemas.openxmlformats.org/drawingml/2006/main">
          <a:off x="5057140" y="2519680"/>
          <a:ext cx="655320" cy="69342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a:t>Std R.</a:t>
          </a:r>
          <a:r>
            <a:rPr lang="en-US" sz="1600" baseline="0"/>
            <a:t> </a:t>
          </a:r>
        </a:p>
        <a:p xmlns:a="http://schemas.openxmlformats.org/drawingml/2006/main">
          <a:pPr algn="ctr"/>
          <a:r>
            <a:rPr lang="en-US" sz="1600" baseline="0"/>
            <a:t>-4.5</a:t>
          </a:r>
          <a:endParaRPr lang="en-US" sz="1600"/>
        </a:p>
      </cdr:txBody>
    </cdr:sp>
  </cdr:relSizeAnchor>
  <cdr:relSizeAnchor xmlns:cdr="http://schemas.openxmlformats.org/drawingml/2006/chartDrawing">
    <cdr:from>
      <cdr:x>0.75893</cdr:x>
      <cdr:y>0.20209</cdr:y>
    </cdr:from>
    <cdr:to>
      <cdr:x>0.8665</cdr:x>
      <cdr:y>0.30446</cdr:y>
    </cdr:to>
    <cdr:sp macro="" textlink="">
      <cdr:nvSpPr>
        <cdr:cNvPr id="19" name="TextBox 1"/>
        <cdr:cNvSpPr txBox="1"/>
      </cdr:nvSpPr>
      <cdr:spPr>
        <a:xfrm xmlns:a="http://schemas.openxmlformats.org/drawingml/2006/main">
          <a:off x="7876540" y="1155700"/>
          <a:ext cx="1116357" cy="585471"/>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a:t>Std R.</a:t>
          </a:r>
          <a:r>
            <a:rPr lang="en-US" sz="1600" baseline="0"/>
            <a:t> </a:t>
          </a:r>
        </a:p>
        <a:p xmlns:a="http://schemas.openxmlformats.org/drawingml/2006/main">
          <a:pPr algn="ctr"/>
          <a:r>
            <a:rPr lang="en-US" sz="1600" baseline="0"/>
            <a:t>-1.9    2.3</a:t>
          </a:r>
          <a:endParaRPr lang="en-US" sz="1600"/>
        </a:p>
      </cdr:txBody>
    </cdr:sp>
  </cdr:relSizeAnchor>
  <cdr:relSizeAnchor xmlns:cdr="http://schemas.openxmlformats.org/drawingml/2006/chartDrawing">
    <cdr:from>
      <cdr:x>0.86686</cdr:x>
      <cdr:y>0.20076</cdr:y>
    </cdr:from>
    <cdr:to>
      <cdr:x>0.97443</cdr:x>
      <cdr:y>0.32714</cdr:y>
    </cdr:to>
    <cdr:sp macro="" textlink="">
      <cdr:nvSpPr>
        <cdr:cNvPr id="20" name="TextBox 1"/>
        <cdr:cNvSpPr txBox="1"/>
      </cdr:nvSpPr>
      <cdr:spPr>
        <a:xfrm xmlns:a="http://schemas.openxmlformats.org/drawingml/2006/main">
          <a:off x="8996680" y="1148080"/>
          <a:ext cx="1116357" cy="722800"/>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600"/>
            <a:t>Std R.</a:t>
          </a:r>
          <a:r>
            <a:rPr lang="en-US" sz="1600" baseline="0"/>
            <a:t> </a:t>
          </a:r>
        </a:p>
        <a:p xmlns:a="http://schemas.openxmlformats.org/drawingml/2006/main">
          <a:pPr algn="ctr"/>
          <a:r>
            <a:rPr lang="en-US" sz="1600" baseline="0"/>
            <a:t>-1.7      1.9</a:t>
          </a:r>
          <a:endParaRPr lang="en-US" sz="160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8521702"/>
            <a:ext cx="31089600" cy="5880100"/>
          </a:xfrm>
        </p:spPr>
        <p:txBody>
          <a:bodyPr/>
          <a:lstStyle/>
          <a:p>
            <a:r>
              <a:rPr lang="en-US" smtClean="0"/>
              <a:t>Click to edit Master title style</a:t>
            </a:r>
            <a:endParaRPr lang="en-US"/>
          </a:p>
        </p:txBody>
      </p:sp>
      <p:sp>
        <p:nvSpPr>
          <p:cNvPr id="3" name="Subtitle 2"/>
          <p:cNvSpPr>
            <a:spLocks noGrp="1"/>
          </p:cNvSpPr>
          <p:nvPr>
            <p:ph type="subTitle" idx="1"/>
          </p:nvPr>
        </p:nvSpPr>
        <p:spPr>
          <a:xfrm>
            <a:off x="5486400" y="15544800"/>
            <a:ext cx="25603200" cy="7010400"/>
          </a:xfrm>
        </p:spPr>
        <p:txBody>
          <a:bodyPr/>
          <a:lstStyle>
            <a:lvl1pPr marL="0" indent="0" algn="ctr">
              <a:buNone/>
              <a:defRPr>
                <a:solidFill>
                  <a:schemeClr val="tx1">
                    <a:tint val="75000"/>
                  </a:schemeClr>
                </a:solidFill>
              </a:defRPr>
            </a:lvl1pPr>
            <a:lvl2pPr marL="1828800" indent="0" algn="ctr">
              <a:buNone/>
              <a:defRPr>
                <a:solidFill>
                  <a:schemeClr val="tx1">
                    <a:tint val="75000"/>
                  </a:schemeClr>
                </a:solidFill>
              </a:defRPr>
            </a:lvl2pPr>
            <a:lvl3pPr marL="3657600" indent="0" algn="ctr">
              <a:buNone/>
              <a:defRPr>
                <a:solidFill>
                  <a:schemeClr val="tx1">
                    <a:tint val="75000"/>
                  </a:schemeClr>
                </a:solidFill>
              </a:defRPr>
            </a:lvl3pPr>
            <a:lvl4pPr marL="5486400" indent="0" algn="ctr">
              <a:buNone/>
              <a:defRPr>
                <a:solidFill>
                  <a:schemeClr val="tx1">
                    <a:tint val="75000"/>
                  </a:schemeClr>
                </a:solidFill>
              </a:defRPr>
            </a:lvl4pPr>
            <a:lvl5pPr marL="7315200" indent="0" algn="ctr">
              <a:buNone/>
              <a:defRPr>
                <a:solidFill>
                  <a:schemeClr val="tx1">
                    <a:tint val="75000"/>
                  </a:schemeClr>
                </a:solidFill>
              </a:defRPr>
            </a:lvl5pPr>
            <a:lvl6pPr marL="9144000" indent="0" algn="ctr">
              <a:buNone/>
              <a:defRPr>
                <a:solidFill>
                  <a:schemeClr val="tx1">
                    <a:tint val="75000"/>
                  </a:schemeClr>
                </a:solidFill>
              </a:defRPr>
            </a:lvl6pPr>
            <a:lvl7pPr marL="10972800" indent="0" algn="ctr">
              <a:buNone/>
              <a:defRPr>
                <a:solidFill>
                  <a:schemeClr val="tx1">
                    <a:tint val="75000"/>
                  </a:schemeClr>
                </a:solidFill>
              </a:defRPr>
            </a:lvl7pPr>
            <a:lvl8pPr marL="12801600" indent="0" algn="ctr">
              <a:buNone/>
              <a:defRPr>
                <a:solidFill>
                  <a:schemeClr val="tx1">
                    <a:tint val="75000"/>
                  </a:schemeClr>
                </a:solidFill>
              </a:defRPr>
            </a:lvl8pPr>
            <a:lvl9pPr marL="146304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2084170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3848633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070400" y="4394200"/>
            <a:ext cx="32918400" cy="93624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15200" y="4394200"/>
            <a:ext cx="98145600" cy="93624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4015161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3888565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2" y="17627602"/>
            <a:ext cx="31089600" cy="5448300"/>
          </a:xfrm>
        </p:spPr>
        <p:txBody>
          <a:bodyPr anchor="t"/>
          <a:lstStyle>
            <a:lvl1pPr algn="l">
              <a:defRPr sz="16000" b="1" cap="all"/>
            </a:lvl1pPr>
          </a:lstStyle>
          <a:p>
            <a:r>
              <a:rPr lang="en-US" smtClean="0"/>
              <a:t>Click to edit Master title style</a:t>
            </a:r>
            <a:endParaRPr lang="en-US"/>
          </a:p>
        </p:txBody>
      </p:sp>
      <p:sp>
        <p:nvSpPr>
          <p:cNvPr id="3" name="Text Placeholder 2"/>
          <p:cNvSpPr>
            <a:spLocks noGrp="1"/>
          </p:cNvSpPr>
          <p:nvPr>
            <p:ph type="body" idx="1"/>
          </p:nvPr>
        </p:nvSpPr>
        <p:spPr>
          <a:xfrm>
            <a:off x="2889252" y="11626854"/>
            <a:ext cx="31089600" cy="6000748"/>
          </a:xfrm>
        </p:spPr>
        <p:txBody>
          <a:bodyPr anchor="b"/>
          <a:lstStyle>
            <a:lvl1pPr marL="0" indent="0">
              <a:buNone/>
              <a:defRPr sz="8000">
                <a:solidFill>
                  <a:schemeClr val="tx1">
                    <a:tint val="75000"/>
                  </a:schemeClr>
                </a:solidFill>
              </a:defRPr>
            </a:lvl1pPr>
            <a:lvl2pPr marL="1828800" indent="0">
              <a:buNone/>
              <a:defRPr sz="7200">
                <a:solidFill>
                  <a:schemeClr val="tx1">
                    <a:tint val="75000"/>
                  </a:schemeClr>
                </a:solidFill>
              </a:defRPr>
            </a:lvl2pPr>
            <a:lvl3pPr marL="3657600" indent="0">
              <a:buNone/>
              <a:defRPr sz="6400">
                <a:solidFill>
                  <a:schemeClr val="tx1">
                    <a:tint val="75000"/>
                  </a:schemeClr>
                </a:solidFill>
              </a:defRPr>
            </a:lvl3pPr>
            <a:lvl4pPr marL="5486400" indent="0">
              <a:buNone/>
              <a:defRPr sz="5600">
                <a:solidFill>
                  <a:schemeClr val="tx1">
                    <a:tint val="75000"/>
                  </a:schemeClr>
                </a:solidFill>
              </a:defRPr>
            </a:lvl4pPr>
            <a:lvl5pPr marL="7315200" indent="0">
              <a:buNone/>
              <a:defRPr sz="5600">
                <a:solidFill>
                  <a:schemeClr val="tx1">
                    <a:tint val="75000"/>
                  </a:schemeClr>
                </a:solidFill>
              </a:defRPr>
            </a:lvl5pPr>
            <a:lvl6pPr marL="9144000" indent="0">
              <a:buNone/>
              <a:defRPr sz="5600">
                <a:solidFill>
                  <a:schemeClr val="tx1">
                    <a:tint val="75000"/>
                  </a:schemeClr>
                </a:solidFill>
              </a:defRPr>
            </a:lvl6pPr>
            <a:lvl7pPr marL="10972800" indent="0">
              <a:buNone/>
              <a:defRPr sz="5600">
                <a:solidFill>
                  <a:schemeClr val="tx1">
                    <a:tint val="75000"/>
                  </a:schemeClr>
                </a:solidFill>
              </a:defRPr>
            </a:lvl7pPr>
            <a:lvl8pPr marL="12801600" indent="0">
              <a:buNone/>
              <a:defRPr sz="5600">
                <a:solidFill>
                  <a:schemeClr val="tx1">
                    <a:tint val="75000"/>
                  </a:schemeClr>
                </a:solidFill>
              </a:defRPr>
            </a:lvl8pPr>
            <a:lvl9pPr marL="14630400" indent="0">
              <a:buNone/>
              <a:defRPr sz="5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1890946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15200" y="25603200"/>
            <a:ext cx="65532000" cy="72415400"/>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3456800" y="25603200"/>
            <a:ext cx="65532000" cy="72415400"/>
          </a:xfrm>
        </p:spPr>
        <p:txBody>
          <a:bodyPr/>
          <a:lstStyle>
            <a:lvl1pPr>
              <a:defRPr sz="11200"/>
            </a:lvl1pPr>
            <a:lvl2pPr>
              <a:defRPr sz="9600"/>
            </a:lvl2pPr>
            <a:lvl3pPr>
              <a:defRPr sz="8000"/>
            </a:lvl3pPr>
            <a:lvl4pPr>
              <a:defRPr sz="7200"/>
            </a:lvl4pPr>
            <a:lvl5pPr>
              <a:defRPr sz="7200"/>
            </a:lvl5pPr>
            <a:lvl6pPr>
              <a:defRPr sz="7200"/>
            </a:lvl6pPr>
            <a:lvl7pPr>
              <a:defRPr sz="7200"/>
            </a:lvl7pPr>
            <a:lvl8pPr>
              <a:defRPr sz="7200"/>
            </a:lvl8pPr>
            <a:lvl9pPr>
              <a:defRPr sz="7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3994368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800" y="1098552"/>
            <a:ext cx="32918400" cy="4572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28800" y="6140452"/>
            <a:ext cx="16160752" cy="255904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smtClean="0"/>
              <a:t>Click to edit Master text styles</a:t>
            </a:r>
          </a:p>
        </p:txBody>
      </p:sp>
      <p:sp>
        <p:nvSpPr>
          <p:cNvPr id="4" name="Content Placeholder 3"/>
          <p:cNvSpPr>
            <a:spLocks noGrp="1"/>
          </p:cNvSpPr>
          <p:nvPr>
            <p:ph sz="half" idx="2"/>
          </p:nvPr>
        </p:nvSpPr>
        <p:spPr>
          <a:xfrm>
            <a:off x="1828800" y="8699500"/>
            <a:ext cx="16160752" cy="15805152"/>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8580102" y="6140452"/>
            <a:ext cx="16167100" cy="2559048"/>
          </a:xfrm>
        </p:spPr>
        <p:txBody>
          <a:bodyPr anchor="b"/>
          <a:lstStyle>
            <a:lvl1pPr marL="0" indent="0">
              <a:buNone/>
              <a:defRPr sz="9600" b="1"/>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smtClean="0"/>
              <a:t>Click to edit Master text styles</a:t>
            </a:r>
          </a:p>
        </p:txBody>
      </p:sp>
      <p:sp>
        <p:nvSpPr>
          <p:cNvPr id="6" name="Content Placeholder 5"/>
          <p:cNvSpPr>
            <a:spLocks noGrp="1"/>
          </p:cNvSpPr>
          <p:nvPr>
            <p:ph sz="quarter" idx="4"/>
          </p:nvPr>
        </p:nvSpPr>
        <p:spPr>
          <a:xfrm>
            <a:off x="18580102" y="8699500"/>
            <a:ext cx="16167100" cy="15805152"/>
          </a:xfrm>
        </p:spPr>
        <p:txBody>
          <a:bodyPr/>
          <a:lstStyle>
            <a:lvl1pPr>
              <a:defRPr sz="9600"/>
            </a:lvl1pPr>
            <a:lvl2pPr>
              <a:defRPr sz="8000"/>
            </a:lvl2pPr>
            <a:lvl3pPr>
              <a:defRPr sz="7200"/>
            </a:lvl3pPr>
            <a:lvl4pPr>
              <a:defRPr sz="6400"/>
            </a:lvl4pPr>
            <a:lvl5pPr>
              <a:defRPr sz="6400"/>
            </a:lvl5pPr>
            <a:lvl6pPr>
              <a:defRPr sz="6400"/>
            </a:lvl6pPr>
            <a:lvl7pPr>
              <a:defRPr sz="6400"/>
            </a:lvl7pPr>
            <a:lvl8pPr>
              <a:defRPr sz="6400"/>
            </a:lvl8pPr>
            <a:lvl9pPr>
              <a:defRPr sz="6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3008922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1114949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1426778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2" y="1092200"/>
            <a:ext cx="12033252" cy="4648200"/>
          </a:xfrm>
        </p:spPr>
        <p:txBody>
          <a:bodyPr anchor="b"/>
          <a:lstStyle>
            <a:lvl1pPr algn="l">
              <a:defRPr sz="8000" b="1"/>
            </a:lvl1pPr>
          </a:lstStyle>
          <a:p>
            <a:r>
              <a:rPr lang="en-US" smtClean="0"/>
              <a:t>Click to edit Master title style</a:t>
            </a:r>
            <a:endParaRPr lang="en-US"/>
          </a:p>
        </p:txBody>
      </p:sp>
      <p:sp>
        <p:nvSpPr>
          <p:cNvPr id="3" name="Content Placeholder 2"/>
          <p:cNvSpPr>
            <a:spLocks noGrp="1"/>
          </p:cNvSpPr>
          <p:nvPr>
            <p:ph idx="1"/>
          </p:nvPr>
        </p:nvSpPr>
        <p:spPr>
          <a:xfrm>
            <a:off x="14300200" y="1092202"/>
            <a:ext cx="20447000" cy="23412452"/>
          </a:xfrm>
        </p:spPr>
        <p:txBody>
          <a:bodyPr/>
          <a:lstStyle>
            <a:lvl1pPr>
              <a:defRPr sz="12800"/>
            </a:lvl1pPr>
            <a:lvl2pPr>
              <a:defRPr sz="11200"/>
            </a:lvl2pPr>
            <a:lvl3pPr>
              <a:defRPr sz="9600"/>
            </a:lvl3pPr>
            <a:lvl4pPr>
              <a:defRPr sz="8000"/>
            </a:lvl4pPr>
            <a:lvl5pPr>
              <a:defRPr sz="8000"/>
            </a:lvl5pPr>
            <a:lvl6pPr>
              <a:defRPr sz="8000"/>
            </a:lvl6pPr>
            <a:lvl7pPr>
              <a:defRPr sz="8000"/>
            </a:lvl7pPr>
            <a:lvl8pPr>
              <a:defRPr sz="8000"/>
            </a:lvl8pPr>
            <a:lvl9pPr>
              <a:defRPr sz="8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828802" y="5740402"/>
            <a:ext cx="12033252" cy="18764252"/>
          </a:xfrm>
        </p:spPr>
        <p:txBody>
          <a:bodyPr/>
          <a:lstStyle>
            <a:lvl1pPr marL="0" indent="0">
              <a:buNone/>
              <a:defRPr sz="5600"/>
            </a:lvl1pPr>
            <a:lvl2pPr marL="1828800" indent="0">
              <a:buNone/>
              <a:defRPr sz="4800"/>
            </a:lvl2pPr>
            <a:lvl3pPr marL="3657600" indent="0">
              <a:buNone/>
              <a:defRPr sz="4000"/>
            </a:lvl3pPr>
            <a:lvl4pPr marL="5486400" indent="0">
              <a:buNone/>
              <a:defRPr sz="3600"/>
            </a:lvl4pPr>
            <a:lvl5pPr marL="7315200" indent="0">
              <a:buNone/>
              <a:defRPr sz="3600"/>
            </a:lvl5pPr>
            <a:lvl6pPr marL="9144000" indent="0">
              <a:buNone/>
              <a:defRPr sz="3600"/>
            </a:lvl6pPr>
            <a:lvl7pPr marL="10972800" indent="0">
              <a:buNone/>
              <a:defRPr sz="3600"/>
            </a:lvl7pPr>
            <a:lvl8pPr marL="12801600" indent="0">
              <a:buNone/>
              <a:defRPr sz="3600"/>
            </a:lvl8pPr>
            <a:lvl9pPr marL="14630400" indent="0">
              <a:buNone/>
              <a:defRPr sz="3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550886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9152" y="19202400"/>
            <a:ext cx="21945600" cy="2266952"/>
          </a:xfrm>
        </p:spPr>
        <p:txBody>
          <a:bodyPr anchor="b"/>
          <a:lstStyle>
            <a:lvl1pPr algn="l">
              <a:defRPr sz="8000" b="1"/>
            </a:lvl1pPr>
          </a:lstStyle>
          <a:p>
            <a:r>
              <a:rPr lang="en-US" smtClean="0"/>
              <a:t>Click to edit Master title style</a:t>
            </a:r>
            <a:endParaRPr lang="en-US"/>
          </a:p>
        </p:txBody>
      </p:sp>
      <p:sp>
        <p:nvSpPr>
          <p:cNvPr id="3" name="Picture Placeholder 2"/>
          <p:cNvSpPr>
            <a:spLocks noGrp="1"/>
          </p:cNvSpPr>
          <p:nvPr>
            <p:ph type="pic" idx="1"/>
          </p:nvPr>
        </p:nvSpPr>
        <p:spPr>
          <a:xfrm>
            <a:off x="7169152" y="2451100"/>
            <a:ext cx="21945600" cy="16459200"/>
          </a:xfrm>
        </p:spPr>
        <p:txBody>
          <a:bodyPr/>
          <a:lstStyle>
            <a:lvl1pPr marL="0" indent="0">
              <a:buNone/>
              <a:defRPr sz="12800"/>
            </a:lvl1pPr>
            <a:lvl2pPr marL="1828800" indent="0">
              <a:buNone/>
              <a:defRPr sz="11200"/>
            </a:lvl2pPr>
            <a:lvl3pPr marL="3657600" indent="0">
              <a:buNone/>
              <a:defRPr sz="9600"/>
            </a:lvl3pPr>
            <a:lvl4pPr marL="5486400" indent="0">
              <a:buNone/>
              <a:defRPr sz="8000"/>
            </a:lvl4pPr>
            <a:lvl5pPr marL="7315200" indent="0">
              <a:buNone/>
              <a:defRPr sz="8000"/>
            </a:lvl5pPr>
            <a:lvl6pPr marL="9144000" indent="0">
              <a:buNone/>
              <a:defRPr sz="8000"/>
            </a:lvl6pPr>
            <a:lvl7pPr marL="10972800" indent="0">
              <a:buNone/>
              <a:defRPr sz="8000"/>
            </a:lvl7pPr>
            <a:lvl8pPr marL="12801600" indent="0">
              <a:buNone/>
              <a:defRPr sz="8000"/>
            </a:lvl8pPr>
            <a:lvl9pPr marL="14630400" indent="0">
              <a:buNone/>
              <a:defRPr sz="8000"/>
            </a:lvl9pPr>
          </a:lstStyle>
          <a:p>
            <a:endParaRPr lang="en-US"/>
          </a:p>
        </p:txBody>
      </p:sp>
      <p:sp>
        <p:nvSpPr>
          <p:cNvPr id="4" name="Text Placeholder 3"/>
          <p:cNvSpPr>
            <a:spLocks noGrp="1"/>
          </p:cNvSpPr>
          <p:nvPr>
            <p:ph type="body" sz="half" idx="2"/>
          </p:nvPr>
        </p:nvSpPr>
        <p:spPr>
          <a:xfrm>
            <a:off x="7169152" y="21469352"/>
            <a:ext cx="21945600" cy="3219448"/>
          </a:xfrm>
        </p:spPr>
        <p:txBody>
          <a:bodyPr/>
          <a:lstStyle>
            <a:lvl1pPr marL="0" indent="0">
              <a:buNone/>
              <a:defRPr sz="5600"/>
            </a:lvl1pPr>
            <a:lvl2pPr marL="1828800" indent="0">
              <a:buNone/>
              <a:defRPr sz="4800"/>
            </a:lvl2pPr>
            <a:lvl3pPr marL="3657600" indent="0">
              <a:buNone/>
              <a:defRPr sz="4000"/>
            </a:lvl3pPr>
            <a:lvl4pPr marL="5486400" indent="0">
              <a:buNone/>
              <a:defRPr sz="3600"/>
            </a:lvl4pPr>
            <a:lvl5pPr marL="7315200" indent="0">
              <a:buNone/>
              <a:defRPr sz="3600"/>
            </a:lvl5pPr>
            <a:lvl6pPr marL="9144000" indent="0">
              <a:buNone/>
              <a:defRPr sz="3600"/>
            </a:lvl6pPr>
            <a:lvl7pPr marL="10972800" indent="0">
              <a:buNone/>
              <a:defRPr sz="3600"/>
            </a:lvl7pPr>
            <a:lvl8pPr marL="12801600" indent="0">
              <a:buNone/>
              <a:defRPr sz="3600"/>
            </a:lvl8pPr>
            <a:lvl9pPr marL="14630400" indent="0">
              <a:buNone/>
              <a:defRPr sz="36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3AFA5E-B600-4994-99CE-21153AA83D45}" type="datetimeFigureOut">
              <a:rPr lang="en-US" smtClean="0"/>
              <a:pPr/>
              <a:t>12/22/2016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F2417B-9FCB-47BE-B577-B6D137B0A8CE}" type="slidenum">
              <a:rPr lang="en-US" smtClean="0"/>
              <a:pPr/>
              <a:t>‹#›</a:t>
            </a:fld>
            <a:endParaRPr lang="en-US"/>
          </a:p>
        </p:txBody>
      </p:sp>
    </p:spTree>
    <p:extLst>
      <p:ext uri="{BB962C8B-B14F-4D97-AF65-F5344CB8AC3E}">
        <p14:creationId xmlns:p14="http://schemas.microsoft.com/office/powerpoint/2010/main" val="970941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828800" y="1098552"/>
            <a:ext cx="32918400" cy="4572000"/>
          </a:xfrm>
          <a:prstGeom prst="rect">
            <a:avLst/>
          </a:prstGeom>
        </p:spPr>
        <p:txBody>
          <a:bodyPr vert="horz" lIns="365760" tIns="182880" rIns="365760" bIns="18288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1828800" y="6400802"/>
            <a:ext cx="32918400" cy="18103852"/>
          </a:xfrm>
          <a:prstGeom prst="rect">
            <a:avLst/>
          </a:prstGeom>
        </p:spPr>
        <p:txBody>
          <a:bodyPr vert="horz" lIns="365760" tIns="182880" rIns="365760" bIns="18288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1828800" y="25425402"/>
            <a:ext cx="8534400" cy="1460500"/>
          </a:xfrm>
          <a:prstGeom prst="rect">
            <a:avLst/>
          </a:prstGeom>
        </p:spPr>
        <p:txBody>
          <a:bodyPr vert="horz" lIns="365760" tIns="182880" rIns="365760" bIns="182880" rtlCol="0" anchor="ctr"/>
          <a:lstStyle>
            <a:lvl1pPr algn="l">
              <a:defRPr sz="4800">
                <a:solidFill>
                  <a:schemeClr val="tx1">
                    <a:tint val="75000"/>
                  </a:schemeClr>
                </a:solidFill>
              </a:defRPr>
            </a:lvl1pPr>
          </a:lstStyle>
          <a:p>
            <a:fld id="{633AFA5E-B600-4994-99CE-21153AA83D45}" type="datetimeFigureOut">
              <a:rPr lang="en-US" smtClean="0"/>
              <a:pPr/>
              <a:t>12/22/2016</a:t>
            </a:fld>
            <a:endParaRPr lang="en-US"/>
          </a:p>
        </p:txBody>
      </p:sp>
      <p:sp>
        <p:nvSpPr>
          <p:cNvPr id="5" name="Footer Placeholder 4"/>
          <p:cNvSpPr>
            <a:spLocks noGrp="1"/>
          </p:cNvSpPr>
          <p:nvPr>
            <p:ph type="ftr" sz="quarter" idx="3"/>
          </p:nvPr>
        </p:nvSpPr>
        <p:spPr>
          <a:xfrm>
            <a:off x="12496800" y="25425402"/>
            <a:ext cx="11582400" cy="1460500"/>
          </a:xfrm>
          <a:prstGeom prst="rect">
            <a:avLst/>
          </a:prstGeom>
        </p:spPr>
        <p:txBody>
          <a:bodyPr vert="horz" lIns="365760" tIns="182880" rIns="365760" bIns="182880" rtlCol="0" anchor="ctr"/>
          <a:lstStyle>
            <a:lvl1pPr algn="ctr">
              <a:defRPr sz="48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6212800" y="25425402"/>
            <a:ext cx="8534400" cy="1460500"/>
          </a:xfrm>
          <a:prstGeom prst="rect">
            <a:avLst/>
          </a:prstGeom>
        </p:spPr>
        <p:txBody>
          <a:bodyPr vert="horz" lIns="365760" tIns="182880" rIns="365760" bIns="182880" rtlCol="0" anchor="ctr"/>
          <a:lstStyle>
            <a:lvl1pPr algn="r">
              <a:defRPr sz="4800">
                <a:solidFill>
                  <a:schemeClr val="tx1">
                    <a:tint val="75000"/>
                  </a:schemeClr>
                </a:solidFill>
              </a:defRPr>
            </a:lvl1pPr>
          </a:lstStyle>
          <a:p>
            <a:fld id="{ECF2417B-9FCB-47BE-B577-B6D137B0A8CE}" type="slidenum">
              <a:rPr lang="en-US" smtClean="0"/>
              <a:pPr/>
              <a:t>‹#›</a:t>
            </a:fld>
            <a:endParaRPr lang="en-US"/>
          </a:p>
        </p:txBody>
      </p:sp>
    </p:spTree>
    <p:extLst>
      <p:ext uri="{BB962C8B-B14F-4D97-AF65-F5344CB8AC3E}">
        <p14:creationId xmlns:p14="http://schemas.microsoft.com/office/powerpoint/2010/main" val="1715986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657600" rtl="0" eaLnBrk="1" latinLnBrk="0" hangingPunct="1">
        <a:spcBef>
          <a:spcPct val="0"/>
        </a:spcBef>
        <a:buNone/>
        <a:defRPr sz="17600" kern="1200">
          <a:solidFill>
            <a:schemeClr val="tx1"/>
          </a:solidFill>
          <a:latin typeface="+mj-lt"/>
          <a:ea typeface="+mj-ea"/>
          <a:cs typeface="+mj-cs"/>
        </a:defRPr>
      </a:lvl1pPr>
    </p:titleStyle>
    <p:bodyStyle>
      <a:lvl1pPr marL="1371600" indent="-1371600" algn="l" defTabSz="3657600" rtl="0" eaLnBrk="1" latinLnBrk="0" hangingPunct="1">
        <a:spcBef>
          <a:spcPct val="20000"/>
        </a:spcBef>
        <a:buFont typeface="Arial" panose="020B0604020202020204" pitchFamily="34" charset="0"/>
        <a:buChar char="•"/>
        <a:defRPr sz="12800" kern="1200">
          <a:solidFill>
            <a:schemeClr val="tx1"/>
          </a:solidFill>
          <a:latin typeface="+mn-lt"/>
          <a:ea typeface="+mn-ea"/>
          <a:cs typeface="+mn-cs"/>
        </a:defRPr>
      </a:lvl1pPr>
      <a:lvl2pPr marL="2971800" indent="-1143000" algn="l" defTabSz="3657600" rtl="0" eaLnBrk="1" latinLnBrk="0" hangingPunct="1">
        <a:spcBef>
          <a:spcPct val="20000"/>
        </a:spcBef>
        <a:buFont typeface="Arial" panose="020B0604020202020204" pitchFamily="34" charset="0"/>
        <a:buChar char="–"/>
        <a:defRPr sz="11200" kern="1200">
          <a:solidFill>
            <a:schemeClr val="tx1"/>
          </a:solidFill>
          <a:latin typeface="+mn-lt"/>
          <a:ea typeface="+mn-ea"/>
          <a:cs typeface="+mn-cs"/>
        </a:defRPr>
      </a:lvl2pPr>
      <a:lvl3pPr marL="4572000" indent="-914400" algn="l" defTabSz="365760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3pPr>
      <a:lvl4pPr marL="6400800" indent="-914400" algn="l" defTabSz="3657600" rtl="0" eaLnBrk="1" latinLnBrk="0" hangingPunct="1">
        <a:spcBef>
          <a:spcPct val="20000"/>
        </a:spcBef>
        <a:buFont typeface="Arial" panose="020B0604020202020204" pitchFamily="34" charset="0"/>
        <a:buChar char="–"/>
        <a:defRPr sz="8000" kern="1200">
          <a:solidFill>
            <a:schemeClr val="tx1"/>
          </a:solidFill>
          <a:latin typeface="+mn-lt"/>
          <a:ea typeface="+mn-ea"/>
          <a:cs typeface="+mn-cs"/>
        </a:defRPr>
      </a:lvl4pPr>
      <a:lvl5pPr marL="8229600" indent="-914400" algn="l" defTabSz="3657600" rtl="0" eaLnBrk="1" latinLnBrk="0" hangingPunct="1">
        <a:spcBef>
          <a:spcPct val="20000"/>
        </a:spcBef>
        <a:buFont typeface="Arial" panose="020B0604020202020204" pitchFamily="34" charset="0"/>
        <a:buChar char="»"/>
        <a:defRPr sz="8000" kern="1200">
          <a:solidFill>
            <a:schemeClr val="tx1"/>
          </a:solidFill>
          <a:latin typeface="+mn-lt"/>
          <a:ea typeface="+mn-ea"/>
          <a:cs typeface="+mn-cs"/>
        </a:defRPr>
      </a:lvl5pPr>
      <a:lvl6pPr marL="10058400" indent="-914400" algn="l" defTabSz="3657600" rtl="0" eaLnBrk="1" latinLnBrk="0" hangingPunct="1">
        <a:spcBef>
          <a:spcPct val="20000"/>
        </a:spcBef>
        <a:buFont typeface="Arial" panose="020B0604020202020204" pitchFamily="34" charset="0"/>
        <a:buChar char="•"/>
        <a:defRPr sz="8000" kern="1200">
          <a:solidFill>
            <a:schemeClr val="tx1"/>
          </a:solidFill>
          <a:latin typeface="+mn-lt"/>
          <a:ea typeface="+mn-ea"/>
          <a:cs typeface="+mn-cs"/>
        </a:defRPr>
      </a:lvl6pPr>
      <a:lvl7pPr marL="11887200" indent="-914400" algn="l" defTabSz="3657600" rtl="0" eaLnBrk="1" latinLnBrk="0" hangingPunct="1">
        <a:spcBef>
          <a:spcPct val="20000"/>
        </a:spcBef>
        <a:buFont typeface="Arial" panose="020B0604020202020204" pitchFamily="34" charset="0"/>
        <a:buChar char="•"/>
        <a:defRPr sz="8000" kern="1200">
          <a:solidFill>
            <a:schemeClr val="tx1"/>
          </a:solidFill>
          <a:latin typeface="+mn-lt"/>
          <a:ea typeface="+mn-ea"/>
          <a:cs typeface="+mn-cs"/>
        </a:defRPr>
      </a:lvl7pPr>
      <a:lvl8pPr marL="13716000" indent="-914400" algn="l" defTabSz="3657600" rtl="0" eaLnBrk="1" latinLnBrk="0" hangingPunct="1">
        <a:spcBef>
          <a:spcPct val="20000"/>
        </a:spcBef>
        <a:buFont typeface="Arial" panose="020B0604020202020204" pitchFamily="34" charset="0"/>
        <a:buChar char="•"/>
        <a:defRPr sz="8000" kern="1200">
          <a:solidFill>
            <a:schemeClr val="tx1"/>
          </a:solidFill>
          <a:latin typeface="+mn-lt"/>
          <a:ea typeface="+mn-ea"/>
          <a:cs typeface="+mn-cs"/>
        </a:defRPr>
      </a:lvl8pPr>
      <a:lvl9pPr marL="15544800" indent="-914400" algn="l" defTabSz="3657600" rtl="0" eaLnBrk="1" latinLnBrk="0" hangingPunct="1">
        <a:spcBef>
          <a:spcPct val="20000"/>
        </a:spcBef>
        <a:buFont typeface="Arial" panose="020B0604020202020204" pitchFamily="34" charset="0"/>
        <a:buChar char="•"/>
        <a:defRPr sz="8000" kern="1200">
          <a:solidFill>
            <a:schemeClr val="tx1"/>
          </a:solidFill>
          <a:latin typeface="+mn-lt"/>
          <a:ea typeface="+mn-ea"/>
          <a:cs typeface="+mn-cs"/>
        </a:defRPr>
      </a:lvl9pPr>
    </p:bodyStyle>
    <p:otherStyle>
      <a:defPPr>
        <a:defRPr lang="en-US"/>
      </a:defPPr>
      <a:lvl1pPr marL="0" algn="l" defTabSz="3657600" rtl="0" eaLnBrk="1" latinLnBrk="0" hangingPunct="1">
        <a:defRPr sz="7200" kern="1200">
          <a:solidFill>
            <a:schemeClr val="tx1"/>
          </a:solidFill>
          <a:latin typeface="+mn-lt"/>
          <a:ea typeface="+mn-ea"/>
          <a:cs typeface="+mn-cs"/>
        </a:defRPr>
      </a:lvl1pPr>
      <a:lvl2pPr marL="1828800" algn="l" defTabSz="3657600" rtl="0" eaLnBrk="1" latinLnBrk="0" hangingPunct="1">
        <a:defRPr sz="7200" kern="1200">
          <a:solidFill>
            <a:schemeClr val="tx1"/>
          </a:solidFill>
          <a:latin typeface="+mn-lt"/>
          <a:ea typeface="+mn-ea"/>
          <a:cs typeface="+mn-cs"/>
        </a:defRPr>
      </a:lvl2pPr>
      <a:lvl3pPr marL="3657600" algn="l" defTabSz="3657600" rtl="0" eaLnBrk="1" latinLnBrk="0" hangingPunct="1">
        <a:defRPr sz="7200" kern="1200">
          <a:solidFill>
            <a:schemeClr val="tx1"/>
          </a:solidFill>
          <a:latin typeface="+mn-lt"/>
          <a:ea typeface="+mn-ea"/>
          <a:cs typeface="+mn-cs"/>
        </a:defRPr>
      </a:lvl3pPr>
      <a:lvl4pPr marL="5486400" algn="l" defTabSz="3657600" rtl="0" eaLnBrk="1" latinLnBrk="0" hangingPunct="1">
        <a:defRPr sz="7200" kern="1200">
          <a:solidFill>
            <a:schemeClr val="tx1"/>
          </a:solidFill>
          <a:latin typeface="+mn-lt"/>
          <a:ea typeface="+mn-ea"/>
          <a:cs typeface="+mn-cs"/>
        </a:defRPr>
      </a:lvl4pPr>
      <a:lvl5pPr marL="7315200" algn="l" defTabSz="3657600" rtl="0" eaLnBrk="1" latinLnBrk="0" hangingPunct="1">
        <a:defRPr sz="7200" kern="1200">
          <a:solidFill>
            <a:schemeClr val="tx1"/>
          </a:solidFill>
          <a:latin typeface="+mn-lt"/>
          <a:ea typeface="+mn-ea"/>
          <a:cs typeface="+mn-cs"/>
        </a:defRPr>
      </a:lvl5pPr>
      <a:lvl6pPr marL="9144000" algn="l" defTabSz="3657600" rtl="0" eaLnBrk="1" latinLnBrk="0" hangingPunct="1">
        <a:defRPr sz="7200" kern="1200">
          <a:solidFill>
            <a:schemeClr val="tx1"/>
          </a:solidFill>
          <a:latin typeface="+mn-lt"/>
          <a:ea typeface="+mn-ea"/>
          <a:cs typeface="+mn-cs"/>
        </a:defRPr>
      </a:lvl6pPr>
      <a:lvl7pPr marL="10972800" algn="l" defTabSz="3657600" rtl="0" eaLnBrk="1" latinLnBrk="0" hangingPunct="1">
        <a:defRPr sz="7200" kern="1200">
          <a:solidFill>
            <a:schemeClr val="tx1"/>
          </a:solidFill>
          <a:latin typeface="+mn-lt"/>
          <a:ea typeface="+mn-ea"/>
          <a:cs typeface="+mn-cs"/>
        </a:defRPr>
      </a:lvl7pPr>
      <a:lvl8pPr marL="12801600" algn="l" defTabSz="3657600" rtl="0" eaLnBrk="1" latinLnBrk="0" hangingPunct="1">
        <a:defRPr sz="7200" kern="1200">
          <a:solidFill>
            <a:schemeClr val="tx1"/>
          </a:solidFill>
          <a:latin typeface="+mn-lt"/>
          <a:ea typeface="+mn-ea"/>
          <a:cs typeface="+mn-cs"/>
        </a:defRPr>
      </a:lvl8pPr>
      <a:lvl9pPr marL="14630400" algn="l" defTabSz="36576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chart" Target="../charts/chart2.xml"/><Relationship Id="rId4" Type="http://schemas.openxmlformats.org/officeDocument/2006/relationships/chart" Target="../charts/chart1.xm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03D4A8"/>
            </a:gs>
            <a:gs pos="25000">
              <a:srgbClr val="21D6E0"/>
            </a:gs>
            <a:gs pos="75000">
              <a:srgbClr val="0087E6"/>
            </a:gs>
            <a:gs pos="100000">
              <a:srgbClr val="005CB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15" name="Rounded Rectangle 14"/>
          <p:cNvSpPr/>
          <p:nvPr/>
        </p:nvSpPr>
        <p:spPr>
          <a:xfrm>
            <a:off x="756458" y="550985"/>
            <a:ext cx="3733800" cy="3657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ounded Rectangle 11"/>
          <p:cNvSpPr/>
          <p:nvPr/>
        </p:nvSpPr>
        <p:spPr>
          <a:xfrm>
            <a:off x="32045031" y="679939"/>
            <a:ext cx="3733800" cy="3657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52022" y="759344"/>
            <a:ext cx="3142672" cy="324088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424565" y="951034"/>
            <a:ext cx="2974731" cy="29747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ounded Rectangle 5"/>
          <p:cNvSpPr/>
          <p:nvPr/>
        </p:nvSpPr>
        <p:spPr>
          <a:xfrm>
            <a:off x="5486400" y="609600"/>
            <a:ext cx="25679400" cy="36576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dirty="0" smtClean="0">
                <a:solidFill>
                  <a:schemeClr val="tx1"/>
                </a:solidFill>
              </a:rPr>
              <a:t>The Impact of Students’ Reading Comprehension on </a:t>
            </a:r>
            <a:br>
              <a:rPr lang="en-US" sz="6000" dirty="0" smtClean="0">
                <a:solidFill>
                  <a:schemeClr val="tx1"/>
                </a:solidFill>
              </a:rPr>
            </a:br>
            <a:r>
              <a:rPr lang="en-US" sz="6000" dirty="0" smtClean="0">
                <a:solidFill>
                  <a:schemeClr val="tx1"/>
                </a:solidFill>
              </a:rPr>
              <a:t>Academic Achievement in General Psychology</a:t>
            </a:r>
            <a:br>
              <a:rPr lang="en-US" sz="6000" dirty="0" smtClean="0">
                <a:solidFill>
                  <a:schemeClr val="tx1"/>
                </a:solidFill>
              </a:rPr>
            </a:br>
            <a:r>
              <a:rPr lang="en-US" sz="6000" dirty="0" smtClean="0">
                <a:solidFill>
                  <a:schemeClr val="tx1"/>
                </a:solidFill>
              </a:rPr>
              <a:t>William S. Altman</a:t>
            </a:r>
            <a:r>
              <a:rPr lang="en-US" sz="6000" baseline="30000" dirty="0" smtClean="0">
                <a:solidFill>
                  <a:schemeClr val="tx1"/>
                </a:solidFill>
              </a:rPr>
              <a:t>1</a:t>
            </a:r>
            <a:r>
              <a:rPr lang="en-US" sz="6000" dirty="0" smtClean="0">
                <a:solidFill>
                  <a:schemeClr val="tx1"/>
                </a:solidFill>
              </a:rPr>
              <a:t>, Judith B. Pena-Shaff</a:t>
            </a:r>
            <a:r>
              <a:rPr lang="en-US" sz="6000" baseline="30000" dirty="0" smtClean="0">
                <a:solidFill>
                  <a:schemeClr val="tx1"/>
                </a:solidFill>
              </a:rPr>
              <a:t>2</a:t>
            </a:r>
            <a:r>
              <a:rPr lang="en-US" sz="6000" dirty="0" smtClean="0">
                <a:solidFill>
                  <a:schemeClr val="tx1"/>
                </a:solidFill>
              </a:rPr>
              <a:t>, Cassandra Domingo</a:t>
            </a:r>
            <a:r>
              <a:rPr lang="en-US" sz="6000" baseline="30000" dirty="0" smtClean="0">
                <a:solidFill>
                  <a:schemeClr val="tx1"/>
                </a:solidFill>
              </a:rPr>
              <a:t>1</a:t>
            </a:r>
            <a:br>
              <a:rPr lang="en-US" sz="6000" baseline="30000" dirty="0" smtClean="0">
                <a:solidFill>
                  <a:schemeClr val="tx1"/>
                </a:solidFill>
              </a:rPr>
            </a:br>
            <a:r>
              <a:rPr lang="en-US" sz="4800" baseline="30000" dirty="0" smtClean="0">
                <a:solidFill>
                  <a:schemeClr val="tx1"/>
                </a:solidFill>
              </a:rPr>
              <a:t>1</a:t>
            </a:r>
            <a:r>
              <a:rPr lang="en-US" sz="4800" dirty="0" smtClean="0">
                <a:solidFill>
                  <a:schemeClr val="tx1"/>
                </a:solidFill>
              </a:rPr>
              <a:t>SUNY Broome Community College; </a:t>
            </a:r>
            <a:r>
              <a:rPr lang="en-US" sz="4800" baseline="30000" dirty="0" smtClean="0">
                <a:solidFill>
                  <a:schemeClr val="tx1"/>
                </a:solidFill>
              </a:rPr>
              <a:t>2</a:t>
            </a:r>
            <a:r>
              <a:rPr lang="en-US" sz="4800" dirty="0" smtClean="0">
                <a:solidFill>
                  <a:schemeClr val="tx1"/>
                </a:solidFill>
              </a:rPr>
              <a:t>Ithaca College</a:t>
            </a:r>
            <a:endParaRPr lang="en-US" sz="4800" dirty="0">
              <a:solidFill>
                <a:schemeClr val="tx1"/>
              </a:solidFill>
            </a:endParaRPr>
          </a:p>
        </p:txBody>
      </p:sp>
      <p:sp>
        <p:nvSpPr>
          <p:cNvPr id="7" name="Rounded Rectangle 6"/>
          <p:cNvSpPr/>
          <p:nvPr/>
        </p:nvSpPr>
        <p:spPr>
          <a:xfrm>
            <a:off x="9753600" y="5029200"/>
            <a:ext cx="8305800" cy="21869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algn="ctr" defTabSz="3971056">
              <a:spcBef>
                <a:spcPct val="20000"/>
              </a:spcBef>
              <a:defRPr/>
            </a:pPr>
            <a:r>
              <a:rPr lang="en-US" sz="4800" dirty="0" smtClean="0">
                <a:solidFill>
                  <a:prstClr val="black"/>
                </a:solidFill>
              </a:rPr>
              <a:t>Methodology</a:t>
            </a:r>
          </a:p>
          <a:p>
            <a:pPr lvl="0" defTabSz="3971056">
              <a:spcBef>
                <a:spcPct val="20000"/>
              </a:spcBef>
              <a:spcAft>
                <a:spcPts val="1200"/>
              </a:spcAft>
              <a:defRPr/>
            </a:pPr>
            <a:r>
              <a:rPr lang="en-US" sz="2800" b="1" dirty="0" smtClean="0">
                <a:solidFill>
                  <a:prstClr val="black"/>
                </a:solidFill>
              </a:rPr>
              <a:t>Data</a:t>
            </a:r>
            <a:endParaRPr lang="en-US" sz="2800" b="1" dirty="0">
              <a:solidFill>
                <a:prstClr val="black"/>
              </a:solidFill>
            </a:endParaRPr>
          </a:p>
          <a:p>
            <a:pPr marL="342900" lvl="0" indent="-342900" defTabSz="3971056">
              <a:spcBef>
                <a:spcPts val="1200"/>
              </a:spcBef>
              <a:buFont typeface="Arial" panose="020B0604020202020204" pitchFamily="34" charset="0"/>
              <a:buChar char="•"/>
              <a:defRPr/>
            </a:pPr>
            <a:r>
              <a:rPr lang="en-US" sz="2400" dirty="0" smtClean="0">
                <a:solidFill>
                  <a:schemeClr val="tx1"/>
                </a:solidFill>
              </a:rPr>
              <a:t>We obtained administrative </a:t>
            </a:r>
            <a:r>
              <a:rPr lang="en-US" sz="2400" dirty="0" smtClean="0">
                <a:solidFill>
                  <a:schemeClr val="tx1"/>
                </a:solidFill>
              </a:rPr>
              <a:t>datasets </a:t>
            </a:r>
            <a:r>
              <a:rPr lang="en-US" sz="2400" dirty="0">
                <a:solidFill>
                  <a:schemeClr val="tx1"/>
                </a:solidFill>
              </a:rPr>
              <a:t>from SUNY Broome Community College  </a:t>
            </a:r>
            <a:r>
              <a:rPr lang="en-US" sz="2400" dirty="0" smtClean="0">
                <a:solidFill>
                  <a:schemeClr val="tx1"/>
                </a:solidFill>
              </a:rPr>
              <a:t>for 7571 students who took General Psychology between the years 2010 and 2015.</a:t>
            </a:r>
          </a:p>
          <a:p>
            <a:pPr marL="342900" lvl="0" indent="-342900" defTabSz="3971056">
              <a:spcBef>
                <a:spcPts val="1200"/>
              </a:spcBef>
              <a:buFont typeface="Arial" panose="020B0604020202020204" pitchFamily="34" charset="0"/>
              <a:buChar char="•"/>
              <a:defRPr/>
            </a:pPr>
            <a:r>
              <a:rPr lang="en-US" sz="2400" dirty="0" smtClean="0">
                <a:solidFill>
                  <a:schemeClr val="tx1"/>
                </a:solidFill>
              </a:rPr>
              <a:t>Data included demographics, placement score data, whether and when students took remedial courses </a:t>
            </a:r>
            <a:r>
              <a:rPr lang="en-US" sz="2400" dirty="0" smtClean="0">
                <a:solidFill>
                  <a:schemeClr val="tx1"/>
                </a:solidFill>
              </a:rPr>
              <a:t>(if needed), </a:t>
            </a:r>
            <a:r>
              <a:rPr lang="en-US" sz="2400" dirty="0" smtClean="0">
                <a:solidFill>
                  <a:schemeClr val="tx1"/>
                </a:solidFill>
              </a:rPr>
              <a:t>grades obtained in remedial courses, semester students took general psychology and grade. Table </a:t>
            </a:r>
            <a:r>
              <a:rPr lang="en-US" sz="2400" dirty="0">
                <a:solidFill>
                  <a:schemeClr val="tx1"/>
                </a:solidFill>
              </a:rPr>
              <a:t>1 shows the demographics of these students. </a:t>
            </a:r>
            <a:endParaRPr lang="en-US" sz="2400" dirty="0" smtClean="0">
              <a:solidFill>
                <a:schemeClr val="tx1"/>
              </a:solidFill>
            </a:endParaRPr>
          </a:p>
          <a:p>
            <a:pPr marL="342900" lvl="0" indent="-342900" defTabSz="3971056">
              <a:spcBef>
                <a:spcPts val="1200"/>
              </a:spcBef>
              <a:buFont typeface="Arial" panose="020B0604020202020204" pitchFamily="34" charset="0"/>
              <a:buChar char="•"/>
              <a:defRPr/>
            </a:pPr>
            <a:r>
              <a:rPr lang="en-US" sz="2400" dirty="0" smtClean="0">
                <a:solidFill>
                  <a:schemeClr val="tx1"/>
                </a:solidFill>
              </a:rPr>
              <a:t>A total of </a:t>
            </a:r>
            <a:r>
              <a:rPr lang="en-US" sz="2400" dirty="0">
                <a:solidFill>
                  <a:schemeClr val="tx1"/>
                </a:solidFill>
              </a:rPr>
              <a:t>5035 (67%) </a:t>
            </a:r>
            <a:r>
              <a:rPr lang="en-US" sz="2400" dirty="0" smtClean="0">
                <a:solidFill>
                  <a:schemeClr val="tx1"/>
                </a:solidFill>
              </a:rPr>
              <a:t>had scores for the ACCUPLACER  RC and </a:t>
            </a:r>
            <a:r>
              <a:rPr lang="en-US" sz="2400" dirty="0">
                <a:solidFill>
                  <a:schemeClr val="tx1"/>
                </a:solidFill>
              </a:rPr>
              <a:t>4873 (64%) </a:t>
            </a:r>
            <a:r>
              <a:rPr lang="en-US" sz="2400" dirty="0" smtClean="0">
                <a:solidFill>
                  <a:schemeClr val="tx1"/>
                </a:solidFill>
              </a:rPr>
              <a:t>had scores for the WP test. We only included these students in the analyses. The </a:t>
            </a:r>
            <a:r>
              <a:rPr lang="en-US" sz="2400" dirty="0">
                <a:solidFill>
                  <a:schemeClr val="tx1"/>
                </a:solidFill>
              </a:rPr>
              <a:t>demographics of this group, </a:t>
            </a:r>
            <a:r>
              <a:rPr lang="en-US" sz="2400" dirty="0" smtClean="0">
                <a:solidFill>
                  <a:schemeClr val="tx1"/>
                </a:solidFill>
              </a:rPr>
              <a:t>mirrored </a:t>
            </a:r>
            <a:r>
              <a:rPr lang="en-US" sz="2400" dirty="0">
                <a:solidFill>
                  <a:schemeClr val="tx1"/>
                </a:solidFill>
              </a:rPr>
              <a:t>those of the entire sample</a:t>
            </a:r>
            <a:r>
              <a:rPr lang="en-US" sz="2400" dirty="0" smtClean="0">
                <a:solidFill>
                  <a:schemeClr val="tx1"/>
                </a:solidFill>
              </a:rPr>
              <a:t>.</a:t>
            </a:r>
            <a:endParaRPr lang="en-US" sz="2400" dirty="0">
              <a:solidFill>
                <a:schemeClr val="tx1"/>
              </a:solidFill>
            </a:endParaRPr>
          </a:p>
          <a:p>
            <a:pPr marL="342900" indent="-342900" defTabSz="3971056">
              <a:spcBef>
                <a:spcPts val="1200"/>
              </a:spcBef>
              <a:buFont typeface="Arial" panose="020B0604020202020204" pitchFamily="34" charset="0"/>
              <a:buChar char="•"/>
              <a:defRPr/>
            </a:pPr>
            <a:r>
              <a:rPr lang="en-US" sz="2400" dirty="0" smtClean="0">
                <a:solidFill>
                  <a:schemeClr val="tx1"/>
                </a:solidFill>
              </a:rPr>
              <a:t>ACCUPLACER RC scores </a:t>
            </a:r>
            <a:r>
              <a:rPr lang="en-US" sz="2400" dirty="0">
                <a:solidFill>
                  <a:schemeClr val="tx1"/>
                </a:solidFill>
              </a:rPr>
              <a:t>range from </a:t>
            </a:r>
            <a:r>
              <a:rPr lang="en-US" sz="2400" dirty="0" smtClean="0">
                <a:solidFill>
                  <a:schemeClr val="tx1"/>
                </a:solidFill>
              </a:rPr>
              <a:t>20 </a:t>
            </a:r>
            <a:r>
              <a:rPr lang="en-US" sz="2400" dirty="0">
                <a:solidFill>
                  <a:schemeClr val="tx1"/>
                </a:solidFill>
              </a:rPr>
              <a:t>to 120. At </a:t>
            </a:r>
            <a:r>
              <a:rPr lang="en-US" sz="2400" dirty="0" smtClean="0">
                <a:solidFill>
                  <a:schemeClr val="tx1"/>
                </a:solidFill>
              </a:rPr>
              <a:t>SUNY Broome CC, students </a:t>
            </a:r>
            <a:r>
              <a:rPr lang="en-US" sz="2400" dirty="0">
                <a:solidFill>
                  <a:schemeClr val="tx1"/>
                </a:solidFill>
              </a:rPr>
              <a:t>with a score of 55 or below </a:t>
            </a:r>
            <a:r>
              <a:rPr lang="en-US" sz="2400" dirty="0" smtClean="0">
                <a:solidFill>
                  <a:schemeClr val="tx1"/>
                </a:solidFill>
              </a:rPr>
              <a:t>are </a:t>
            </a:r>
            <a:r>
              <a:rPr lang="en-US" sz="2400" dirty="0">
                <a:solidFill>
                  <a:schemeClr val="tx1"/>
                </a:solidFill>
              </a:rPr>
              <a:t>encouraged to </a:t>
            </a:r>
            <a:r>
              <a:rPr lang="en-US" sz="2400" dirty="0">
                <a:solidFill>
                  <a:prstClr val="black"/>
                </a:solidFill>
              </a:rPr>
              <a:t>take </a:t>
            </a:r>
            <a:r>
              <a:rPr lang="en-US" sz="2400" dirty="0" smtClean="0">
                <a:solidFill>
                  <a:prstClr val="black"/>
                </a:solidFill>
              </a:rPr>
              <a:t>a remedial reading </a:t>
            </a:r>
            <a:r>
              <a:rPr lang="en-US" sz="2400" dirty="0">
                <a:solidFill>
                  <a:prstClr val="black"/>
                </a:solidFill>
              </a:rPr>
              <a:t>course. We used this as the p</a:t>
            </a:r>
            <a:r>
              <a:rPr lang="en-US" sz="2400" dirty="0" smtClean="0">
                <a:solidFill>
                  <a:prstClr val="black"/>
                </a:solidFill>
              </a:rPr>
              <a:t>ass/failed cutoff  for RC.</a:t>
            </a:r>
          </a:p>
          <a:p>
            <a:pPr marL="342900" indent="-342900" defTabSz="3971056">
              <a:spcBef>
                <a:spcPts val="1200"/>
              </a:spcBef>
              <a:buFont typeface="Arial" panose="020B0604020202020204" pitchFamily="34" charset="0"/>
              <a:buChar char="•"/>
              <a:defRPr/>
            </a:pPr>
            <a:r>
              <a:rPr lang="en-US" sz="2400" dirty="0" smtClean="0">
                <a:solidFill>
                  <a:prstClr val="black"/>
                </a:solidFill>
              </a:rPr>
              <a:t>The WP test </a:t>
            </a:r>
            <a:r>
              <a:rPr lang="en-US" sz="2400" dirty="0">
                <a:solidFill>
                  <a:prstClr val="black"/>
                </a:solidFill>
              </a:rPr>
              <a:t>ranges from 0 to 8 with a cutoff of 3. </a:t>
            </a:r>
            <a:r>
              <a:rPr lang="en-US" sz="2400" dirty="0" smtClean="0">
                <a:solidFill>
                  <a:prstClr val="black"/>
                </a:solidFill>
              </a:rPr>
              <a:t>These students are encouraged to take a remedial writing course. We </a:t>
            </a:r>
            <a:r>
              <a:rPr lang="en-US" sz="2400" dirty="0">
                <a:solidFill>
                  <a:prstClr val="black"/>
                </a:solidFill>
              </a:rPr>
              <a:t>used this score as our </a:t>
            </a:r>
            <a:r>
              <a:rPr lang="en-US" sz="2400" dirty="0" smtClean="0">
                <a:solidFill>
                  <a:prstClr val="black"/>
                </a:solidFill>
              </a:rPr>
              <a:t>Pass/Failed cutoff. </a:t>
            </a:r>
          </a:p>
          <a:p>
            <a:pPr marL="342900" indent="-342900" defTabSz="3971056">
              <a:spcBef>
                <a:spcPts val="1200"/>
              </a:spcBef>
              <a:buFont typeface="Arial" panose="020B0604020202020204" pitchFamily="34" charset="0"/>
              <a:buChar char="•"/>
              <a:defRPr/>
            </a:pPr>
            <a:r>
              <a:rPr lang="en-US" sz="2400" dirty="0" smtClean="0">
                <a:solidFill>
                  <a:prstClr val="black"/>
                </a:solidFill>
              </a:rPr>
              <a:t>Although </a:t>
            </a:r>
            <a:r>
              <a:rPr lang="en-US" sz="2400" dirty="0">
                <a:solidFill>
                  <a:prstClr val="black"/>
                </a:solidFill>
              </a:rPr>
              <a:t>students who fail the placement exams are encouraged to take remedial courses before enrolling in college courses, noncompliance </a:t>
            </a:r>
            <a:r>
              <a:rPr lang="en-US" sz="2400" dirty="0" smtClean="0">
                <a:solidFill>
                  <a:prstClr val="black"/>
                </a:solidFill>
              </a:rPr>
              <a:t>is </a:t>
            </a:r>
            <a:r>
              <a:rPr lang="en-US" sz="2400" dirty="0">
                <a:solidFill>
                  <a:prstClr val="black"/>
                </a:solidFill>
              </a:rPr>
              <a:t>an issue. </a:t>
            </a:r>
            <a:r>
              <a:rPr lang="en-US" sz="2400" dirty="0" smtClean="0">
                <a:solidFill>
                  <a:prstClr val="black"/>
                </a:solidFill>
              </a:rPr>
              <a:t>Among students who </a:t>
            </a:r>
            <a:r>
              <a:rPr lang="en-US" sz="2400" dirty="0">
                <a:solidFill>
                  <a:prstClr val="black"/>
                </a:solidFill>
              </a:rPr>
              <a:t>failed </a:t>
            </a:r>
            <a:r>
              <a:rPr lang="en-US" sz="2400" dirty="0" smtClean="0">
                <a:solidFill>
                  <a:prstClr val="black"/>
                </a:solidFill>
              </a:rPr>
              <a:t>the RC test (n </a:t>
            </a:r>
            <a:r>
              <a:rPr lang="en-US" sz="2400" dirty="0">
                <a:solidFill>
                  <a:prstClr val="black"/>
                </a:solidFill>
              </a:rPr>
              <a:t>= 642), </a:t>
            </a:r>
            <a:r>
              <a:rPr lang="en-US" sz="2400" dirty="0" smtClean="0">
                <a:solidFill>
                  <a:prstClr val="black"/>
                </a:solidFill>
              </a:rPr>
              <a:t>only 396 </a:t>
            </a:r>
            <a:r>
              <a:rPr lang="en-US" sz="2400" dirty="0">
                <a:solidFill>
                  <a:prstClr val="black"/>
                </a:solidFill>
              </a:rPr>
              <a:t>(62%) </a:t>
            </a:r>
            <a:r>
              <a:rPr lang="en-US" sz="2400" dirty="0" smtClean="0">
                <a:solidFill>
                  <a:prstClr val="black"/>
                </a:solidFill>
              </a:rPr>
              <a:t>had </a:t>
            </a:r>
            <a:r>
              <a:rPr lang="en-US" sz="2400" dirty="0">
                <a:solidFill>
                  <a:prstClr val="black"/>
                </a:solidFill>
              </a:rPr>
              <a:t>taken or were taking remedial reading courses concurrently with general psychology. Among students who failed </a:t>
            </a:r>
            <a:r>
              <a:rPr lang="en-US" sz="2400" dirty="0" smtClean="0">
                <a:solidFill>
                  <a:prstClr val="black"/>
                </a:solidFill>
              </a:rPr>
              <a:t>the WP test (n=650</a:t>
            </a:r>
            <a:r>
              <a:rPr lang="en-US" sz="2400" dirty="0">
                <a:solidFill>
                  <a:prstClr val="black"/>
                </a:solidFill>
              </a:rPr>
              <a:t>), 429 (66%) had taken or were taking remedial </a:t>
            </a:r>
            <a:r>
              <a:rPr lang="en-US" sz="2400" dirty="0" smtClean="0">
                <a:solidFill>
                  <a:prstClr val="black"/>
                </a:solidFill>
              </a:rPr>
              <a:t>courses </a:t>
            </a:r>
            <a:r>
              <a:rPr lang="en-US" sz="2400" dirty="0">
                <a:solidFill>
                  <a:prstClr val="black"/>
                </a:solidFill>
              </a:rPr>
              <a:t>concurrently with general psychology. Roughly </a:t>
            </a:r>
            <a:r>
              <a:rPr lang="en-US" sz="2400" dirty="0" smtClean="0">
                <a:solidFill>
                  <a:prstClr val="black"/>
                </a:solidFill>
              </a:rPr>
              <a:t>35</a:t>
            </a:r>
            <a:r>
              <a:rPr lang="en-US" sz="2400" dirty="0">
                <a:solidFill>
                  <a:prstClr val="black"/>
                </a:solidFill>
              </a:rPr>
              <a:t>% of students </a:t>
            </a:r>
            <a:r>
              <a:rPr lang="en-US" sz="2400" dirty="0" smtClean="0">
                <a:solidFill>
                  <a:prstClr val="black"/>
                </a:solidFill>
              </a:rPr>
              <a:t>who failed these tests were  enrolled </a:t>
            </a:r>
            <a:r>
              <a:rPr lang="en-US" sz="2400" dirty="0">
                <a:solidFill>
                  <a:prstClr val="black"/>
                </a:solidFill>
              </a:rPr>
              <a:t>in college courses </a:t>
            </a:r>
            <a:r>
              <a:rPr lang="en-US" sz="2400" dirty="0" smtClean="0">
                <a:solidFill>
                  <a:prstClr val="black"/>
                </a:solidFill>
              </a:rPr>
              <a:t>without taking </a:t>
            </a:r>
            <a:r>
              <a:rPr lang="en-US" sz="2400" dirty="0">
                <a:solidFill>
                  <a:prstClr val="black"/>
                </a:solidFill>
              </a:rPr>
              <a:t>the recommended remedial </a:t>
            </a:r>
            <a:r>
              <a:rPr lang="en-US" sz="2400" dirty="0" smtClean="0">
                <a:solidFill>
                  <a:prstClr val="black"/>
                </a:solidFill>
              </a:rPr>
              <a:t>courses. </a:t>
            </a:r>
          </a:p>
          <a:p>
            <a:pPr marL="342900" lvl="0" indent="-342900" defTabSz="3971056">
              <a:spcBef>
                <a:spcPts val="1200"/>
              </a:spcBef>
              <a:buFont typeface="Arial" panose="020B0604020202020204" pitchFamily="34" charset="0"/>
              <a:buChar char="•"/>
              <a:defRPr/>
            </a:pPr>
            <a:r>
              <a:rPr lang="en-US" sz="2400" dirty="0" smtClean="0">
                <a:solidFill>
                  <a:prstClr val="black"/>
                </a:solidFill>
              </a:rPr>
              <a:t>We operationalized success  in passing General </a:t>
            </a:r>
            <a:r>
              <a:rPr lang="en-US" sz="2400" dirty="0">
                <a:solidFill>
                  <a:prstClr val="black"/>
                </a:solidFill>
              </a:rPr>
              <a:t>Psychology </a:t>
            </a:r>
            <a:r>
              <a:rPr lang="en-US" sz="2400" dirty="0" smtClean="0">
                <a:solidFill>
                  <a:prstClr val="black"/>
                </a:solidFill>
              </a:rPr>
              <a:t> </a:t>
            </a:r>
            <a:r>
              <a:rPr lang="en-US" sz="2400" dirty="0" smtClean="0">
                <a:solidFill>
                  <a:schemeClr val="tx1"/>
                </a:solidFill>
              </a:rPr>
              <a:t>as obtaining </a:t>
            </a:r>
            <a:r>
              <a:rPr lang="en-US" sz="2400" dirty="0">
                <a:solidFill>
                  <a:schemeClr val="tx1"/>
                </a:solidFill>
              </a:rPr>
              <a:t>a </a:t>
            </a:r>
            <a:r>
              <a:rPr lang="en-US" sz="2400" dirty="0" smtClean="0">
                <a:solidFill>
                  <a:schemeClr val="tx1"/>
                </a:solidFill>
              </a:rPr>
              <a:t>“C or higher</a:t>
            </a:r>
            <a:r>
              <a:rPr lang="en-US" sz="2400" dirty="0">
                <a:solidFill>
                  <a:schemeClr val="tx1"/>
                </a:solidFill>
              </a:rPr>
              <a:t>” in the </a:t>
            </a:r>
            <a:r>
              <a:rPr lang="en-US" sz="2400" dirty="0" smtClean="0">
                <a:solidFill>
                  <a:schemeClr val="tx1"/>
                </a:solidFill>
              </a:rPr>
              <a:t>course.</a:t>
            </a:r>
            <a:br>
              <a:rPr lang="en-US" sz="2400" dirty="0" smtClean="0">
                <a:solidFill>
                  <a:schemeClr val="tx1"/>
                </a:solidFill>
              </a:rPr>
            </a:br>
            <a:r>
              <a:rPr lang="en-US" sz="2400" dirty="0" smtClean="0">
                <a:solidFill>
                  <a:schemeClr val="tx1"/>
                </a:solidFill>
              </a:rPr>
              <a:t>A grade of “D or lower “ or  “withdrawal/drop” were operationalized as  failing the course. </a:t>
            </a:r>
          </a:p>
          <a:p>
            <a:pPr lvl="0" defTabSz="3971056">
              <a:spcBef>
                <a:spcPct val="20000"/>
              </a:spcBef>
              <a:defRPr/>
            </a:pPr>
            <a:endParaRPr lang="en-US" sz="2400" dirty="0" smtClean="0">
              <a:solidFill>
                <a:schemeClr val="tx1"/>
              </a:solidFill>
            </a:endParaRPr>
          </a:p>
          <a:p>
            <a:pPr lvl="0" defTabSz="3971056">
              <a:spcBef>
                <a:spcPct val="20000"/>
              </a:spcBef>
              <a:spcAft>
                <a:spcPts val="1200"/>
              </a:spcAft>
              <a:defRPr/>
            </a:pPr>
            <a:r>
              <a:rPr lang="en-US" sz="2800" b="1" dirty="0">
                <a:solidFill>
                  <a:prstClr val="black"/>
                </a:solidFill>
              </a:rPr>
              <a:t>Analysis</a:t>
            </a:r>
            <a:endParaRPr lang="en-US" sz="3600" b="1" dirty="0">
              <a:solidFill>
                <a:prstClr val="black"/>
              </a:solidFill>
            </a:endParaRPr>
          </a:p>
          <a:p>
            <a:pPr marL="342900" lvl="0" indent="-342900" defTabSz="3971056">
              <a:spcAft>
                <a:spcPts val="1200"/>
              </a:spcAft>
              <a:buFont typeface="Arial" panose="020B0604020202020204" pitchFamily="34" charset="0"/>
              <a:buChar char="•"/>
            </a:pPr>
            <a:r>
              <a:rPr lang="en-US" sz="2400" dirty="0">
                <a:solidFill>
                  <a:prstClr val="black"/>
                </a:solidFill>
              </a:rPr>
              <a:t>Correlations  to examine whether ACCUPLACER </a:t>
            </a:r>
            <a:r>
              <a:rPr lang="en-US" sz="2400" dirty="0" smtClean="0">
                <a:solidFill>
                  <a:prstClr val="black"/>
                </a:solidFill>
              </a:rPr>
              <a:t>RC and WP scores </a:t>
            </a:r>
            <a:r>
              <a:rPr lang="en-US" sz="2400" dirty="0">
                <a:solidFill>
                  <a:prstClr val="black"/>
                </a:solidFill>
              </a:rPr>
              <a:t>correlated with General Psychology grades. </a:t>
            </a:r>
          </a:p>
          <a:p>
            <a:pPr marL="342900" lvl="0" indent="-342900" defTabSz="3971056">
              <a:spcAft>
                <a:spcPts val="1200"/>
              </a:spcAft>
              <a:buFont typeface="Arial" panose="020B0604020202020204" pitchFamily="34" charset="0"/>
              <a:buChar char="•"/>
            </a:pPr>
            <a:r>
              <a:rPr lang="en-US" sz="2400" dirty="0">
                <a:solidFill>
                  <a:prstClr val="black"/>
                </a:solidFill>
              </a:rPr>
              <a:t>Chi-square tests of independence to analyze </a:t>
            </a:r>
          </a:p>
          <a:p>
            <a:pPr marL="965200" lvl="1" indent="-558800" defTabSz="3971056">
              <a:spcAft>
                <a:spcPts val="1200"/>
              </a:spcAft>
              <a:buFont typeface="Arial" panose="020B0604020202020204" pitchFamily="34" charset="0"/>
              <a:buChar char="•"/>
            </a:pPr>
            <a:r>
              <a:rPr lang="en-US" sz="2400" dirty="0" smtClean="0">
                <a:solidFill>
                  <a:schemeClr val="tx1"/>
                </a:solidFill>
              </a:rPr>
              <a:t>the relationship between students’ ACCUPLACER scores and their final grade in General Psychology. </a:t>
            </a:r>
          </a:p>
          <a:p>
            <a:pPr marL="965200" lvl="1" indent="-558800" defTabSz="3971056">
              <a:spcAft>
                <a:spcPts val="1200"/>
              </a:spcAft>
              <a:buFont typeface="Arial" panose="020B0604020202020204" pitchFamily="34" charset="0"/>
              <a:buChar char="•"/>
            </a:pPr>
            <a:r>
              <a:rPr lang="en-US" sz="2400" dirty="0" smtClean="0">
                <a:solidFill>
                  <a:schemeClr val="tx1"/>
                </a:solidFill>
              </a:rPr>
              <a:t>whether taking remedial </a:t>
            </a:r>
            <a:r>
              <a:rPr lang="en-US" sz="2400" dirty="0">
                <a:solidFill>
                  <a:schemeClr val="tx1"/>
                </a:solidFill>
              </a:rPr>
              <a:t>courses </a:t>
            </a:r>
            <a:r>
              <a:rPr lang="en-US" sz="2400" dirty="0" smtClean="0">
                <a:solidFill>
                  <a:schemeClr val="tx1"/>
                </a:solidFill>
              </a:rPr>
              <a:t>after failing the </a:t>
            </a:r>
            <a:r>
              <a:rPr lang="en-US" sz="2400" dirty="0">
                <a:solidFill>
                  <a:schemeClr val="tx1"/>
                </a:solidFill>
              </a:rPr>
              <a:t>ACCUPLACER tests </a:t>
            </a:r>
            <a:r>
              <a:rPr lang="en-US" sz="2400" dirty="0" smtClean="0">
                <a:solidFill>
                  <a:schemeClr val="tx1"/>
                </a:solidFill>
              </a:rPr>
              <a:t>related </a:t>
            </a:r>
            <a:r>
              <a:rPr lang="en-US" sz="2400" dirty="0">
                <a:solidFill>
                  <a:schemeClr val="tx1"/>
                </a:solidFill>
              </a:rPr>
              <a:t>to how students performed in General Psychology. </a:t>
            </a:r>
            <a:endParaRPr lang="en-US" sz="2400" dirty="0" smtClean="0">
              <a:solidFill>
                <a:schemeClr val="tx1"/>
              </a:solidFill>
            </a:endParaRPr>
          </a:p>
          <a:p>
            <a:pPr lvl="0" defTabSz="3971056">
              <a:spcBef>
                <a:spcPct val="20000"/>
              </a:spcBef>
              <a:defRPr/>
            </a:pPr>
            <a:endParaRPr lang="en-US" sz="2400" dirty="0" smtClean="0">
              <a:solidFill>
                <a:prstClr val="black"/>
              </a:solidFill>
            </a:endParaRPr>
          </a:p>
        </p:txBody>
      </p:sp>
      <p:sp>
        <p:nvSpPr>
          <p:cNvPr id="8" name="Rounded Rectangle 7"/>
          <p:cNvSpPr/>
          <p:nvPr/>
        </p:nvSpPr>
        <p:spPr>
          <a:xfrm>
            <a:off x="18516600" y="5048250"/>
            <a:ext cx="8686800" cy="21869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defTabSz="3971056">
              <a:spcBef>
                <a:spcPct val="20000"/>
              </a:spcBef>
              <a:defRPr/>
            </a:pPr>
            <a:r>
              <a:rPr lang="en-US" sz="4800" dirty="0" smtClean="0">
                <a:solidFill>
                  <a:prstClr val="black"/>
                </a:solidFill>
              </a:rPr>
              <a:t>Results</a:t>
            </a:r>
            <a:endParaRPr lang="en-US" sz="4800" dirty="0">
              <a:solidFill>
                <a:prstClr val="black"/>
              </a:solidFill>
            </a:endParaRPr>
          </a:p>
          <a:p>
            <a:pPr lvl="0" defTabSz="3971056">
              <a:spcBef>
                <a:spcPct val="20000"/>
              </a:spcBef>
              <a:defRPr/>
            </a:pPr>
            <a:endParaRPr lang="en-US" sz="2400" dirty="0" smtClean="0">
              <a:solidFill>
                <a:prstClr val="black"/>
              </a:solidFill>
            </a:endParaRPr>
          </a:p>
          <a:p>
            <a:pPr lvl="0" defTabSz="3971056">
              <a:spcBef>
                <a:spcPct val="20000"/>
              </a:spcBef>
              <a:defRPr/>
            </a:pPr>
            <a:r>
              <a:rPr lang="en-US" sz="2400" dirty="0" smtClean="0">
                <a:solidFill>
                  <a:schemeClr val="tx1"/>
                </a:solidFill>
              </a:rPr>
              <a:t>Table 1</a:t>
            </a:r>
          </a:p>
          <a:p>
            <a:pPr defTabSz="3971056">
              <a:spcBef>
                <a:spcPct val="20000"/>
              </a:spcBef>
              <a:defRPr/>
            </a:pPr>
            <a:r>
              <a:rPr lang="en-US" sz="2400" i="1" dirty="0">
                <a:solidFill>
                  <a:schemeClr val="tx1"/>
                </a:solidFill>
              </a:rPr>
              <a:t>Student </a:t>
            </a:r>
            <a:r>
              <a:rPr lang="en-US" sz="2400" i="1" dirty="0" smtClean="0">
                <a:solidFill>
                  <a:schemeClr val="tx1"/>
                </a:solidFill>
              </a:rPr>
              <a:t>Demographics</a:t>
            </a: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marL="342900" indent="-342900" defTabSz="3971056">
              <a:spcBef>
                <a:spcPct val="20000"/>
              </a:spcBef>
              <a:buFont typeface="Arial" panose="020B0604020202020204" pitchFamily="34" charset="0"/>
              <a:buChar char="•"/>
              <a:defRPr/>
            </a:pPr>
            <a:r>
              <a:rPr lang="en-US" sz="2400" dirty="0" smtClean="0">
                <a:solidFill>
                  <a:schemeClr val="tx1"/>
                </a:solidFill>
              </a:rPr>
              <a:t>The </a:t>
            </a:r>
            <a:r>
              <a:rPr lang="en-US" sz="2400" dirty="0">
                <a:solidFill>
                  <a:schemeClr val="tx1"/>
                </a:solidFill>
              </a:rPr>
              <a:t>relationship between ACCUPLACER RC and general psychology grades </a:t>
            </a:r>
            <a:r>
              <a:rPr lang="en-US" sz="2400" dirty="0" smtClean="0">
                <a:solidFill>
                  <a:schemeClr val="tx1"/>
                </a:solidFill>
              </a:rPr>
              <a:t>was positive but weak, </a:t>
            </a:r>
            <a:r>
              <a:rPr lang="en-US" sz="2400" i="1" dirty="0">
                <a:solidFill>
                  <a:schemeClr val="tx1"/>
                </a:solidFill>
              </a:rPr>
              <a:t>r</a:t>
            </a:r>
            <a:r>
              <a:rPr lang="en-US" sz="2400" dirty="0">
                <a:solidFill>
                  <a:schemeClr val="tx1"/>
                </a:solidFill>
              </a:rPr>
              <a:t>=.203, </a:t>
            </a:r>
            <a:r>
              <a:rPr lang="en-US" sz="2400" i="1" dirty="0">
                <a:solidFill>
                  <a:schemeClr val="tx1"/>
                </a:solidFill>
              </a:rPr>
              <a:t>p</a:t>
            </a:r>
            <a:r>
              <a:rPr lang="en-US" sz="2400" dirty="0">
                <a:solidFill>
                  <a:schemeClr val="tx1"/>
                </a:solidFill>
              </a:rPr>
              <a:t> &lt;.</a:t>
            </a:r>
            <a:r>
              <a:rPr lang="en-US" sz="2400" dirty="0" smtClean="0">
                <a:solidFill>
                  <a:schemeClr val="tx1"/>
                </a:solidFill>
              </a:rPr>
              <a:t>001.  </a:t>
            </a:r>
            <a:r>
              <a:rPr lang="en-US" sz="2400" dirty="0">
                <a:solidFill>
                  <a:schemeClr val="tx1"/>
                </a:solidFill>
              </a:rPr>
              <a:t>The correlation between </a:t>
            </a:r>
            <a:r>
              <a:rPr lang="en-US" sz="2400" dirty="0" smtClean="0">
                <a:solidFill>
                  <a:schemeClr val="tx1"/>
                </a:solidFill>
              </a:rPr>
              <a:t>WP </a:t>
            </a:r>
            <a:r>
              <a:rPr lang="en-US" sz="2400" dirty="0">
                <a:solidFill>
                  <a:schemeClr val="tx1"/>
                </a:solidFill>
              </a:rPr>
              <a:t>and grades in general psychology was also positive but very </a:t>
            </a:r>
            <a:r>
              <a:rPr lang="en-US" sz="2400" dirty="0" smtClean="0">
                <a:solidFill>
                  <a:schemeClr val="tx1"/>
                </a:solidFill>
              </a:rPr>
              <a:t>weak </a:t>
            </a:r>
            <a:r>
              <a:rPr lang="en-US" sz="2400" i="1" dirty="0">
                <a:solidFill>
                  <a:schemeClr val="tx1"/>
                </a:solidFill>
              </a:rPr>
              <a:t>r </a:t>
            </a:r>
            <a:r>
              <a:rPr lang="en-US" sz="2400" dirty="0">
                <a:solidFill>
                  <a:schemeClr val="tx1"/>
                </a:solidFill>
              </a:rPr>
              <a:t>=.129 </a:t>
            </a:r>
            <a:r>
              <a:rPr lang="en-US" sz="2400" i="1" dirty="0">
                <a:solidFill>
                  <a:schemeClr val="tx1"/>
                </a:solidFill>
              </a:rPr>
              <a:t>p</a:t>
            </a:r>
            <a:r>
              <a:rPr lang="en-US" sz="2400" dirty="0">
                <a:solidFill>
                  <a:schemeClr val="tx1"/>
                </a:solidFill>
              </a:rPr>
              <a:t> &lt; .</a:t>
            </a:r>
            <a:r>
              <a:rPr lang="en-US" sz="2400" dirty="0" smtClean="0">
                <a:solidFill>
                  <a:schemeClr val="tx1"/>
                </a:solidFill>
              </a:rPr>
              <a:t>001.  </a:t>
            </a:r>
            <a:endParaRPr lang="en-US" sz="2400"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defTabSz="3971056">
              <a:spcBef>
                <a:spcPct val="20000"/>
              </a:spcBef>
              <a:defRPr/>
            </a:pPr>
            <a:endParaRPr lang="en-US" sz="2400" i="1" dirty="0">
              <a:solidFill>
                <a:schemeClr val="tx1"/>
              </a:solidFill>
            </a:endParaRPr>
          </a:p>
          <a:p>
            <a:pPr defTabSz="3971056">
              <a:spcBef>
                <a:spcPct val="20000"/>
              </a:spcBef>
              <a:defRPr/>
            </a:pPr>
            <a:endParaRPr lang="en-US" sz="2400" i="1" dirty="0" smtClean="0">
              <a:solidFill>
                <a:schemeClr val="tx1"/>
              </a:solidFill>
            </a:endParaRPr>
          </a:p>
          <a:p>
            <a:pPr algn="ctr" defTabSz="3971056">
              <a:spcBef>
                <a:spcPct val="20000"/>
              </a:spcBef>
              <a:defRPr/>
            </a:pPr>
            <a:endParaRPr lang="en-US" sz="2400" i="1" dirty="0" smtClean="0">
              <a:solidFill>
                <a:schemeClr val="tx1"/>
              </a:solidFill>
            </a:endParaRPr>
          </a:p>
          <a:p>
            <a:pPr algn="ctr" defTabSz="3971056">
              <a:spcBef>
                <a:spcPct val="20000"/>
              </a:spcBef>
              <a:defRPr/>
            </a:pPr>
            <a:r>
              <a:rPr lang="en-US" sz="2400" i="1" dirty="0" smtClean="0">
                <a:solidFill>
                  <a:schemeClr val="tx1"/>
                </a:solidFill>
              </a:rPr>
              <a:t>χ</a:t>
            </a:r>
            <a:r>
              <a:rPr lang="en-US" sz="2400" baseline="30000" dirty="0" smtClean="0">
                <a:solidFill>
                  <a:schemeClr val="tx1"/>
                </a:solidFill>
              </a:rPr>
              <a:t>2</a:t>
            </a:r>
            <a:r>
              <a:rPr lang="en-US" sz="2400" dirty="0" smtClean="0">
                <a:solidFill>
                  <a:schemeClr val="tx1"/>
                </a:solidFill>
              </a:rPr>
              <a:t> </a:t>
            </a:r>
            <a:r>
              <a:rPr lang="en-US" sz="2400" dirty="0">
                <a:solidFill>
                  <a:schemeClr val="tx1"/>
                </a:solidFill>
              </a:rPr>
              <a:t>(1, </a:t>
            </a:r>
            <a:r>
              <a:rPr lang="en-US" sz="2400" i="1" dirty="0">
                <a:solidFill>
                  <a:schemeClr val="tx1"/>
                </a:solidFill>
              </a:rPr>
              <a:t>N</a:t>
            </a:r>
            <a:r>
              <a:rPr lang="en-US" sz="2400" dirty="0">
                <a:solidFill>
                  <a:schemeClr val="tx1"/>
                </a:solidFill>
              </a:rPr>
              <a:t> = 5,035) = 49.263, </a:t>
            </a:r>
            <a:r>
              <a:rPr lang="en-US" sz="2400" i="1" dirty="0">
                <a:solidFill>
                  <a:schemeClr val="tx1"/>
                </a:solidFill>
              </a:rPr>
              <a:t>p</a:t>
            </a:r>
            <a:r>
              <a:rPr lang="en-US" sz="2400" dirty="0">
                <a:solidFill>
                  <a:schemeClr val="tx1"/>
                </a:solidFill>
              </a:rPr>
              <a:t> &lt; .001, </a:t>
            </a:r>
            <a:r>
              <a:rPr lang="en-US" sz="2400" i="1" dirty="0">
                <a:solidFill>
                  <a:schemeClr val="tx1"/>
                </a:solidFill>
              </a:rPr>
              <a:t>phi</a:t>
            </a:r>
            <a:r>
              <a:rPr lang="en-US" sz="2400" dirty="0">
                <a:solidFill>
                  <a:schemeClr val="tx1"/>
                </a:solidFill>
              </a:rPr>
              <a:t> = .1. </a:t>
            </a:r>
            <a:r>
              <a:rPr lang="en-US" sz="2400" dirty="0" smtClean="0">
                <a:solidFill>
                  <a:schemeClr val="tx1"/>
                </a:solidFill>
              </a:rPr>
              <a:t>(RC &amp; Gen Psych)</a:t>
            </a:r>
          </a:p>
          <a:p>
            <a:pPr defTabSz="3971056">
              <a:spcBef>
                <a:spcPct val="20000"/>
              </a:spcBef>
              <a:defRPr/>
            </a:pPr>
            <a:r>
              <a:rPr lang="en-US" sz="2400" i="1" dirty="0">
                <a:solidFill>
                  <a:schemeClr val="tx1"/>
                </a:solidFill>
              </a:rPr>
              <a:t>χ</a:t>
            </a:r>
            <a:r>
              <a:rPr lang="en-US" sz="2400" baseline="30000" dirty="0">
                <a:solidFill>
                  <a:schemeClr val="tx1"/>
                </a:solidFill>
              </a:rPr>
              <a:t>2</a:t>
            </a:r>
            <a:r>
              <a:rPr lang="en-US" sz="2400" dirty="0">
                <a:solidFill>
                  <a:schemeClr val="tx1"/>
                </a:solidFill>
              </a:rPr>
              <a:t> (1, </a:t>
            </a:r>
            <a:r>
              <a:rPr lang="en-US" sz="2400" i="1" dirty="0">
                <a:solidFill>
                  <a:schemeClr val="tx1"/>
                </a:solidFill>
              </a:rPr>
              <a:t>N</a:t>
            </a:r>
            <a:r>
              <a:rPr lang="en-US" sz="2400" dirty="0">
                <a:solidFill>
                  <a:schemeClr val="tx1"/>
                </a:solidFill>
              </a:rPr>
              <a:t> = 4,873) = 41.553, </a:t>
            </a:r>
            <a:r>
              <a:rPr lang="en-US" sz="2400" i="1" dirty="0">
                <a:solidFill>
                  <a:schemeClr val="tx1"/>
                </a:solidFill>
              </a:rPr>
              <a:t>p</a:t>
            </a:r>
            <a:r>
              <a:rPr lang="en-US" sz="2400" dirty="0">
                <a:solidFill>
                  <a:schemeClr val="tx1"/>
                </a:solidFill>
              </a:rPr>
              <a:t> &lt; .001, </a:t>
            </a:r>
            <a:r>
              <a:rPr lang="en-US" sz="2400" i="1" dirty="0">
                <a:solidFill>
                  <a:schemeClr val="tx1"/>
                </a:solidFill>
              </a:rPr>
              <a:t>phi</a:t>
            </a:r>
            <a:r>
              <a:rPr lang="en-US" sz="2400" dirty="0">
                <a:solidFill>
                  <a:schemeClr val="tx1"/>
                </a:solidFill>
              </a:rPr>
              <a:t>= .</a:t>
            </a:r>
            <a:r>
              <a:rPr lang="en-US" sz="2400" dirty="0" smtClean="0">
                <a:solidFill>
                  <a:schemeClr val="tx1"/>
                </a:solidFill>
              </a:rPr>
              <a:t>09 (WP &amp; Gen Psych)</a:t>
            </a:r>
            <a:endParaRPr lang="en-US" sz="2400" i="1" dirty="0">
              <a:solidFill>
                <a:schemeClr val="tx1"/>
              </a:solidFill>
            </a:endParaRPr>
          </a:p>
          <a:p>
            <a:pPr defTabSz="3971056">
              <a:spcBef>
                <a:spcPct val="20000"/>
              </a:spcBef>
              <a:defRPr/>
            </a:pPr>
            <a:endParaRPr lang="en-US" sz="2400" dirty="0" smtClean="0">
              <a:solidFill>
                <a:schemeClr val="tx1"/>
              </a:solidFill>
            </a:endParaRPr>
          </a:p>
        </p:txBody>
      </p:sp>
      <p:sp>
        <p:nvSpPr>
          <p:cNvPr id="9" name="Rounded Rectangle 8"/>
          <p:cNvSpPr/>
          <p:nvPr/>
        </p:nvSpPr>
        <p:spPr>
          <a:xfrm>
            <a:off x="756458" y="5029200"/>
            <a:ext cx="8311342" cy="21869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US" sz="4800" dirty="0" smtClean="0">
                <a:solidFill>
                  <a:schemeClr val="tx1"/>
                </a:solidFill>
              </a:rPr>
              <a:t>Barriers to Success</a:t>
            </a:r>
          </a:p>
          <a:p>
            <a:endParaRPr lang="en-US" sz="2400" dirty="0" smtClean="0">
              <a:solidFill>
                <a:schemeClr val="tx1"/>
              </a:solidFill>
            </a:endParaRPr>
          </a:p>
          <a:p>
            <a:pPr>
              <a:spcBef>
                <a:spcPts val="600"/>
              </a:spcBef>
              <a:spcAft>
                <a:spcPts val="1200"/>
              </a:spcAft>
            </a:pPr>
            <a:r>
              <a:rPr lang="en-US" sz="2400" dirty="0" smtClean="0">
                <a:solidFill>
                  <a:schemeClr val="tx1"/>
                </a:solidFill>
              </a:rPr>
              <a:t>General psychology is one of the most popular courses taken in college. Unfortunately, not all students are prepared for the required levels of work or academic rigor. </a:t>
            </a:r>
          </a:p>
          <a:p>
            <a:pPr>
              <a:spcBef>
                <a:spcPts val="600"/>
              </a:spcBef>
              <a:spcAft>
                <a:spcPts val="1200"/>
              </a:spcAft>
            </a:pPr>
            <a:r>
              <a:rPr lang="en-US" sz="2400" dirty="0" smtClean="0">
                <a:solidFill>
                  <a:schemeClr val="tx1"/>
                </a:solidFill>
              </a:rPr>
              <a:t>The ability to read, understand, and think critically about complex material is critical for academic success (Farley &amp; Elmore, 1992), especially in psychology (de Oliveira &amp; Dos Santos, 2005; dos Santos, </a:t>
            </a:r>
            <a:r>
              <a:rPr lang="en-US" sz="2400" dirty="0" err="1" smtClean="0">
                <a:solidFill>
                  <a:schemeClr val="tx1"/>
                </a:solidFill>
              </a:rPr>
              <a:t>Suehiro</a:t>
            </a:r>
            <a:r>
              <a:rPr lang="en-US" sz="2400" dirty="0" smtClean="0">
                <a:solidFill>
                  <a:schemeClr val="tx1"/>
                </a:solidFill>
              </a:rPr>
              <a:t>, &amp; de Oliveira, 2004; </a:t>
            </a:r>
            <a:r>
              <a:rPr lang="en-US" sz="2400" dirty="0" err="1" smtClean="0">
                <a:solidFill>
                  <a:schemeClr val="tx1"/>
                </a:solidFill>
              </a:rPr>
              <a:t>Gerow</a:t>
            </a:r>
            <a:r>
              <a:rPr lang="en-US" sz="2400" dirty="0" smtClean="0">
                <a:solidFill>
                  <a:schemeClr val="tx1"/>
                </a:solidFill>
              </a:rPr>
              <a:t> &amp; Murphy, 1980; </a:t>
            </a:r>
            <a:r>
              <a:rPr lang="en-US" sz="2400" dirty="0" err="1" smtClean="0">
                <a:solidFill>
                  <a:schemeClr val="tx1"/>
                </a:solidFill>
              </a:rPr>
              <a:t>Steuer</a:t>
            </a:r>
            <a:r>
              <a:rPr lang="en-US" sz="2400" dirty="0" smtClean="0">
                <a:solidFill>
                  <a:schemeClr val="tx1"/>
                </a:solidFill>
              </a:rPr>
              <a:t>, 1996). </a:t>
            </a:r>
            <a:endParaRPr lang="en-US" sz="2400" dirty="0" smtClean="0">
              <a:solidFill>
                <a:srgbClr val="FF0000"/>
              </a:solidFill>
            </a:endParaRPr>
          </a:p>
          <a:p>
            <a:pPr>
              <a:spcBef>
                <a:spcPts val="600"/>
              </a:spcBef>
              <a:spcAft>
                <a:spcPts val="1200"/>
              </a:spcAft>
            </a:pPr>
            <a:r>
              <a:rPr lang="en-US" sz="2400" dirty="0" smtClean="0">
                <a:solidFill>
                  <a:schemeClr val="tx1"/>
                </a:solidFill>
              </a:rPr>
              <a:t>Many postsecondary institutions administer ACCUPLACER  tests to incoming students for course placement decisions. Students whose ACCUPLACER scores indicated that they did not require remediation were much more likely to complete general psychology with a grade of C or above (Fields &amp; Cosgrove, 2001). However, successful completion of developmental level courses enables underprepared students to achieve the same levels of success (</a:t>
            </a:r>
            <a:r>
              <a:rPr lang="en-US" sz="2400" dirty="0" err="1" smtClean="0">
                <a:solidFill>
                  <a:schemeClr val="tx1"/>
                </a:solidFill>
              </a:rPr>
              <a:t>Amey</a:t>
            </a:r>
            <a:r>
              <a:rPr lang="en-US" sz="2400" dirty="0" smtClean="0">
                <a:solidFill>
                  <a:schemeClr val="tx1"/>
                </a:solidFill>
              </a:rPr>
              <a:t>  &amp; Long, 1998; Goldstein &amp; </a:t>
            </a:r>
            <a:r>
              <a:rPr lang="en-US" sz="2400" dirty="0" err="1" smtClean="0">
                <a:solidFill>
                  <a:schemeClr val="tx1"/>
                </a:solidFill>
              </a:rPr>
              <a:t>Perin</a:t>
            </a:r>
            <a:r>
              <a:rPr lang="en-US" sz="2400" dirty="0" smtClean="0">
                <a:solidFill>
                  <a:schemeClr val="tx1"/>
                </a:solidFill>
              </a:rPr>
              <a:t>, 2008).</a:t>
            </a:r>
          </a:p>
          <a:p>
            <a:pPr>
              <a:spcBef>
                <a:spcPts val="600"/>
              </a:spcBef>
              <a:spcAft>
                <a:spcPts val="1200"/>
              </a:spcAft>
            </a:pPr>
            <a:r>
              <a:rPr lang="en-US" sz="2400" dirty="0" smtClean="0">
                <a:solidFill>
                  <a:schemeClr val="tx1"/>
                </a:solidFill>
              </a:rPr>
              <a:t>Unfortunately, students may be placed in psychology courses without regard for whether they will have difficulty reading the course material. This has been the normal practice at SUNY Broome Community College for many years. We decided to investigate the wisdom of this.</a:t>
            </a:r>
          </a:p>
          <a:p>
            <a:pPr>
              <a:spcBef>
                <a:spcPts val="600"/>
              </a:spcBef>
              <a:spcAft>
                <a:spcPts val="1200"/>
              </a:spcAft>
            </a:pPr>
            <a:r>
              <a:rPr lang="en-US" sz="2400" dirty="0" smtClean="0">
                <a:solidFill>
                  <a:schemeClr val="tx1"/>
                </a:solidFill>
              </a:rPr>
              <a:t>SUNY Broome students take The ACCUPLACER placement tests, unless they had 85% or higher on their state Regents Exams; completed our English class with a grade of D or higher; or transfer English course credit with a grade of C or higher from a sister institution. In practical terms, </a:t>
            </a:r>
            <a:r>
              <a:rPr lang="en-US" sz="2400" dirty="0">
                <a:solidFill>
                  <a:schemeClr val="tx1"/>
                </a:solidFill>
              </a:rPr>
              <a:t> </a:t>
            </a:r>
            <a:r>
              <a:rPr lang="en-US" sz="2400" dirty="0" smtClean="0">
                <a:solidFill>
                  <a:schemeClr val="tx1"/>
                </a:solidFill>
              </a:rPr>
              <a:t>about 70% of students take the College Board’s ACCUPLACER Reading Comprehension (RC) and </a:t>
            </a:r>
            <a:r>
              <a:rPr lang="en-US" sz="2400" dirty="0" err="1" smtClean="0">
                <a:solidFill>
                  <a:schemeClr val="tx1"/>
                </a:solidFill>
              </a:rPr>
              <a:t>WritePlacer</a:t>
            </a:r>
            <a:r>
              <a:rPr lang="en-US" sz="2400" dirty="0" smtClean="0">
                <a:solidFill>
                  <a:schemeClr val="tx1"/>
                </a:solidFill>
              </a:rPr>
              <a:t> (WP) exams, which are administered by the college. </a:t>
            </a:r>
          </a:p>
          <a:p>
            <a:endParaRPr lang="en-US" sz="2000" b="1" dirty="0" smtClean="0">
              <a:solidFill>
                <a:schemeClr val="tx1"/>
              </a:solidFill>
            </a:endParaRPr>
          </a:p>
          <a:p>
            <a:pPr algn="ctr"/>
            <a:r>
              <a:rPr lang="en-US" sz="2800" b="1" dirty="0" smtClean="0">
                <a:solidFill>
                  <a:schemeClr val="tx1"/>
                </a:solidFill>
              </a:rPr>
              <a:t>Questions</a:t>
            </a:r>
          </a:p>
          <a:p>
            <a:pPr algn="ctr"/>
            <a:endParaRPr lang="en-US" sz="1800" b="1" dirty="0" smtClean="0">
              <a:solidFill>
                <a:schemeClr val="tx1"/>
              </a:solidFill>
            </a:endParaRPr>
          </a:p>
          <a:p>
            <a:pPr marL="342900" indent="-342900">
              <a:spcBef>
                <a:spcPts val="600"/>
              </a:spcBef>
              <a:spcAft>
                <a:spcPts val="1200"/>
              </a:spcAft>
              <a:buFont typeface="Arial" panose="020B0604020202020204" pitchFamily="34" charset="0"/>
              <a:buChar char="•"/>
            </a:pPr>
            <a:r>
              <a:rPr lang="en-US" sz="2400" dirty="0" smtClean="0">
                <a:solidFill>
                  <a:schemeClr val="tx1"/>
                </a:solidFill>
              </a:rPr>
              <a:t>Is </a:t>
            </a:r>
            <a:r>
              <a:rPr lang="en-US" sz="2400" dirty="0">
                <a:solidFill>
                  <a:schemeClr val="tx1"/>
                </a:solidFill>
              </a:rPr>
              <a:t>there a relationship between ACCUPLACER </a:t>
            </a:r>
            <a:r>
              <a:rPr lang="en-US" sz="2400" dirty="0" smtClean="0">
                <a:solidFill>
                  <a:schemeClr val="tx1"/>
                </a:solidFill>
              </a:rPr>
              <a:t>RC and WP tests </a:t>
            </a:r>
            <a:r>
              <a:rPr lang="en-US" sz="2400" dirty="0">
                <a:solidFill>
                  <a:schemeClr val="tx1"/>
                </a:solidFill>
              </a:rPr>
              <a:t>cutoff scores and General Psychology grades</a:t>
            </a:r>
            <a:r>
              <a:rPr lang="en-US" sz="2400" dirty="0" smtClean="0">
                <a:solidFill>
                  <a:schemeClr val="tx1"/>
                </a:solidFill>
              </a:rPr>
              <a:t>?</a:t>
            </a:r>
          </a:p>
          <a:p>
            <a:pPr marL="342900" lvl="0" indent="-342900">
              <a:spcBef>
                <a:spcPts val="600"/>
              </a:spcBef>
              <a:spcAft>
                <a:spcPts val="1200"/>
              </a:spcAft>
              <a:buFont typeface="Arial" panose="020B0604020202020204" pitchFamily="34" charset="0"/>
              <a:buChar char="•"/>
            </a:pPr>
            <a:r>
              <a:rPr lang="en-US" sz="2400" dirty="0">
                <a:solidFill>
                  <a:schemeClr val="tx1"/>
                </a:solidFill>
              </a:rPr>
              <a:t>Are students who score below the cutoff for RC or the </a:t>
            </a:r>
            <a:r>
              <a:rPr lang="en-US" sz="2400" dirty="0" smtClean="0">
                <a:solidFill>
                  <a:schemeClr val="tx1"/>
                </a:solidFill>
              </a:rPr>
              <a:t>WP </a:t>
            </a:r>
            <a:r>
              <a:rPr lang="en-US" sz="2400" dirty="0">
                <a:solidFill>
                  <a:schemeClr val="tx1"/>
                </a:solidFill>
              </a:rPr>
              <a:t>more likely to fail General Psychology? </a:t>
            </a:r>
            <a:endParaRPr lang="en-US" sz="2400" dirty="0" smtClean="0">
              <a:solidFill>
                <a:schemeClr val="tx1"/>
              </a:solidFill>
            </a:endParaRPr>
          </a:p>
          <a:p>
            <a:pPr marL="342900" lvl="0" indent="-342900">
              <a:spcBef>
                <a:spcPts val="600"/>
              </a:spcBef>
              <a:spcAft>
                <a:spcPts val="1200"/>
              </a:spcAft>
              <a:buFont typeface="Arial" panose="020B0604020202020204" pitchFamily="34" charset="0"/>
              <a:buChar char="•"/>
            </a:pPr>
            <a:r>
              <a:rPr lang="en-US" sz="2400" dirty="0" smtClean="0">
                <a:solidFill>
                  <a:schemeClr val="tx1"/>
                </a:solidFill>
              </a:rPr>
              <a:t>Are </a:t>
            </a:r>
            <a:r>
              <a:rPr lang="en-US" sz="2400" dirty="0">
                <a:solidFill>
                  <a:schemeClr val="tx1"/>
                </a:solidFill>
              </a:rPr>
              <a:t>students who </a:t>
            </a:r>
            <a:r>
              <a:rPr lang="en-US" sz="2400" dirty="0" smtClean="0">
                <a:solidFill>
                  <a:schemeClr val="tx1"/>
                </a:solidFill>
              </a:rPr>
              <a:t>score </a:t>
            </a:r>
            <a:r>
              <a:rPr lang="en-US" sz="2400" dirty="0">
                <a:solidFill>
                  <a:schemeClr val="tx1"/>
                </a:solidFill>
              </a:rPr>
              <a:t>below the cutoff scores for ACCUPLACER RC and WP more likely to pass general psychology after receiving remedial education?  </a:t>
            </a:r>
          </a:p>
          <a:p>
            <a:pPr lvl="0" indent="-457200" algn="ctr" defTabSz="3971056"/>
            <a:r>
              <a:rPr lang="en-US" sz="1100" b="1" dirty="0" smtClean="0">
                <a:solidFill>
                  <a:prstClr val="black"/>
                </a:solidFill>
              </a:rPr>
              <a:t>References</a:t>
            </a:r>
          </a:p>
          <a:p>
            <a:pPr marL="171450" lvl="0" indent="-171450" defTabSz="3971056">
              <a:buFont typeface="Arial" panose="020B0604020202020204" pitchFamily="34" charset="0"/>
              <a:buChar char="•"/>
            </a:pPr>
            <a:endParaRPr lang="en-US" sz="1100" dirty="0" smtClean="0">
              <a:solidFill>
                <a:prstClr val="black"/>
              </a:solidFill>
            </a:endParaRPr>
          </a:p>
          <a:p>
            <a:pPr marL="171450" lvl="0" indent="-171450" defTabSz="3971056">
              <a:buFont typeface="Arial" panose="020B0604020202020204" pitchFamily="34" charset="0"/>
              <a:buChar char="•"/>
            </a:pPr>
            <a:r>
              <a:rPr lang="en-US" sz="1100" dirty="0" err="1" smtClean="0">
                <a:solidFill>
                  <a:prstClr val="black"/>
                </a:solidFill>
              </a:rPr>
              <a:t>Amey</a:t>
            </a:r>
            <a:r>
              <a:rPr lang="en-US" sz="1100" dirty="0" smtClean="0">
                <a:solidFill>
                  <a:prstClr val="black"/>
                </a:solidFill>
              </a:rPr>
              <a:t>, M. J., &amp; Long, P. N. (1998). Developmental course work and early placement: Success strategies for underprepared community college students. </a:t>
            </a:r>
            <a:r>
              <a:rPr lang="en-US" sz="1100" i="1" dirty="0" smtClean="0">
                <a:solidFill>
                  <a:prstClr val="black"/>
                </a:solidFill>
              </a:rPr>
              <a:t>Community College Journal of Research and Practice</a:t>
            </a:r>
            <a:r>
              <a:rPr lang="en-US" sz="1100" dirty="0" smtClean="0">
                <a:solidFill>
                  <a:prstClr val="black"/>
                </a:solidFill>
              </a:rPr>
              <a:t>, </a:t>
            </a:r>
            <a:r>
              <a:rPr lang="en-US" sz="1100" i="1" dirty="0" smtClean="0">
                <a:solidFill>
                  <a:prstClr val="black"/>
                </a:solidFill>
              </a:rPr>
              <a:t>22</a:t>
            </a:r>
            <a:r>
              <a:rPr lang="en-US" sz="1100" dirty="0" smtClean="0">
                <a:solidFill>
                  <a:prstClr val="black"/>
                </a:solidFill>
              </a:rPr>
              <a:t>(1), 3-10. </a:t>
            </a:r>
          </a:p>
          <a:p>
            <a:pPr marL="171450" lvl="0" indent="-171450" defTabSz="3971056">
              <a:buFont typeface="Arial" panose="020B0604020202020204" pitchFamily="34" charset="0"/>
              <a:buChar char="•"/>
            </a:pPr>
            <a:r>
              <a:rPr lang="pt-BR" sz="1100" dirty="0" smtClean="0">
                <a:solidFill>
                  <a:prstClr val="black"/>
                </a:solidFill>
              </a:rPr>
              <a:t>de Oliveira, K. L., &amp; Dos Santos, A. A. (2005). Compreensão em leitura e avaliação da aprendizagem em universitários. [Reading Comprehension and Learning Evaluation among Undergraduates.]. </a:t>
            </a:r>
            <a:r>
              <a:rPr lang="pt-BR" sz="1100" i="1" dirty="0" smtClean="0">
                <a:solidFill>
                  <a:prstClr val="black"/>
                </a:solidFill>
              </a:rPr>
              <a:t>Psicologia: Reflexão e Crítica</a:t>
            </a:r>
            <a:r>
              <a:rPr lang="pt-BR" sz="1100" dirty="0" smtClean="0">
                <a:solidFill>
                  <a:prstClr val="black"/>
                </a:solidFill>
              </a:rPr>
              <a:t>, </a:t>
            </a:r>
            <a:r>
              <a:rPr lang="pt-BR" sz="1100" i="1" dirty="0" smtClean="0">
                <a:solidFill>
                  <a:prstClr val="black"/>
                </a:solidFill>
              </a:rPr>
              <a:t>18</a:t>
            </a:r>
            <a:r>
              <a:rPr lang="pt-BR" sz="1100" dirty="0" smtClean="0">
                <a:solidFill>
                  <a:prstClr val="black"/>
                </a:solidFill>
              </a:rPr>
              <a:t>(1), 118-124. doi:10.1590/S0102-79722005000100016</a:t>
            </a:r>
          </a:p>
          <a:p>
            <a:pPr marL="171450" lvl="0" indent="-171450" defTabSz="3971056">
              <a:buFont typeface="Arial" panose="020B0604020202020204" pitchFamily="34" charset="0"/>
              <a:buChar char="•"/>
            </a:pPr>
            <a:r>
              <a:rPr lang="pt-BR" sz="1100" dirty="0" smtClean="0">
                <a:solidFill>
                  <a:prstClr val="black"/>
                </a:solidFill>
              </a:rPr>
              <a:t>dos Santos, A. A., Suehiro, A. B., &amp; de Oliveira, K. L. (2004). Habilidades em compreensão da leitura: Um estudo com alunos de psicologia. [Reading comprehension abilities: A study with psychology students.]. </a:t>
            </a:r>
            <a:r>
              <a:rPr lang="pt-BR" sz="1100" i="1" dirty="0" smtClean="0">
                <a:solidFill>
                  <a:prstClr val="black"/>
                </a:solidFill>
              </a:rPr>
              <a:t>Estudos de Psicologia</a:t>
            </a:r>
            <a:r>
              <a:rPr lang="pt-BR" sz="1100" dirty="0" smtClean="0">
                <a:solidFill>
                  <a:prstClr val="black"/>
                </a:solidFill>
              </a:rPr>
              <a:t>, </a:t>
            </a:r>
            <a:r>
              <a:rPr lang="pt-BR" sz="1100" i="1" dirty="0" smtClean="0">
                <a:solidFill>
                  <a:prstClr val="black"/>
                </a:solidFill>
              </a:rPr>
              <a:t>21</a:t>
            </a:r>
            <a:r>
              <a:rPr lang="pt-BR" sz="1100" dirty="0" smtClean="0">
                <a:solidFill>
                  <a:prstClr val="black"/>
                </a:solidFill>
              </a:rPr>
              <a:t>(2), 29-41. </a:t>
            </a:r>
          </a:p>
          <a:p>
            <a:pPr marL="171450" lvl="0" indent="-171450" defTabSz="3971056">
              <a:buFont typeface="Arial" panose="020B0604020202020204" pitchFamily="34" charset="0"/>
              <a:buChar char="•"/>
            </a:pPr>
            <a:r>
              <a:rPr lang="en-US" sz="1100" dirty="0" smtClean="0">
                <a:solidFill>
                  <a:prstClr val="black"/>
                </a:solidFill>
              </a:rPr>
              <a:t>Farley, M. J., &amp; Elmore, P. B. (1992). The relationship of reading comprehension to critical thinking skills, cognitive ability, and vocabulary for a sample of underachieving college freshmen. </a:t>
            </a:r>
            <a:r>
              <a:rPr lang="en-US" sz="1100" i="1" dirty="0" smtClean="0">
                <a:solidFill>
                  <a:prstClr val="black"/>
                </a:solidFill>
              </a:rPr>
              <a:t>Educational and Psychological Measurement</a:t>
            </a:r>
            <a:r>
              <a:rPr lang="en-US" sz="1100" dirty="0" smtClean="0">
                <a:solidFill>
                  <a:prstClr val="black"/>
                </a:solidFill>
              </a:rPr>
              <a:t>, </a:t>
            </a:r>
            <a:r>
              <a:rPr lang="en-US" sz="1100" i="1" dirty="0" smtClean="0">
                <a:solidFill>
                  <a:prstClr val="black"/>
                </a:solidFill>
              </a:rPr>
              <a:t>52</a:t>
            </a:r>
            <a:r>
              <a:rPr lang="en-US" sz="1100" dirty="0" smtClean="0">
                <a:solidFill>
                  <a:prstClr val="black"/>
                </a:solidFill>
              </a:rPr>
              <a:t>(4), 921-931. doi:10.1177/0013164492052004014</a:t>
            </a:r>
          </a:p>
          <a:p>
            <a:pPr marL="171450" lvl="0" indent="-171450" defTabSz="3971056">
              <a:buFont typeface="Arial" panose="020B0604020202020204" pitchFamily="34" charset="0"/>
              <a:buChar char="•"/>
            </a:pPr>
            <a:r>
              <a:rPr lang="en-US" sz="1100" dirty="0" smtClean="0">
                <a:solidFill>
                  <a:prstClr val="black"/>
                </a:solidFill>
              </a:rPr>
              <a:t>Fields, H., &amp; Cosgrove, J. (2001). </a:t>
            </a:r>
            <a:r>
              <a:rPr lang="en-US" sz="1100" i="1" dirty="0" smtClean="0">
                <a:solidFill>
                  <a:prstClr val="black"/>
                </a:solidFill>
              </a:rPr>
              <a:t>Performance in General Psychology and Reading Level, Fall 2000, Forest Park Campus.</a:t>
            </a:r>
            <a:r>
              <a:rPr lang="en-US" sz="1100" dirty="0" smtClean="0">
                <a:solidFill>
                  <a:prstClr val="black"/>
                </a:solidFill>
              </a:rPr>
              <a:t> (Research Report No. SLCC-TM-01-6). St. Louis, MO: Saint Louis Community College Office of Institutional Research and Planning. Retrieved from http://www.eric.ed.gov/contentdelivery/servlet/ERICServlet?accno=ED454920 </a:t>
            </a:r>
          </a:p>
          <a:p>
            <a:pPr marL="171450" lvl="0" indent="-171450" defTabSz="3971056">
              <a:buFont typeface="Arial" panose="020B0604020202020204" pitchFamily="34" charset="0"/>
              <a:buChar char="•"/>
            </a:pPr>
            <a:r>
              <a:rPr lang="en-US" sz="1100" dirty="0" err="1" smtClean="0">
                <a:solidFill>
                  <a:prstClr val="black"/>
                </a:solidFill>
              </a:rPr>
              <a:t>Gerow</a:t>
            </a:r>
            <a:r>
              <a:rPr lang="en-US" sz="1100" dirty="0" smtClean="0">
                <a:solidFill>
                  <a:prstClr val="black"/>
                </a:solidFill>
              </a:rPr>
              <a:t>, J., &amp; Murphy, D. P. (1980). The validity of the Nelson-Denny Reading Test as a predictor of performance in introductory psychology. </a:t>
            </a:r>
            <a:r>
              <a:rPr lang="en-US" sz="1100" i="1" dirty="0" smtClean="0">
                <a:solidFill>
                  <a:prstClr val="black"/>
                </a:solidFill>
              </a:rPr>
              <a:t>Educational and Psychological Measurement, 40</a:t>
            </a:r>
            <a:r>
              <a:rPr lang="en-US" sz="1100" dirty="0" smtClean="0">
                <a:solidFill>
                  <a:prstClr val="black"/>
                </a:solidFill>
              </a:rPr>
              <a:t>(2), 553-556.</a:t>
            </a:r>
          </a:p>
          <a:p>
            <a:pPr marL="171450" lvl="0" indent="-171450" defTabSz="3971056">
              <a:buFont typeface="Arial" panose="020B0604020202020204" pitchFamily="34" charset="0"/>
              <a:buChar char="•"/>
            </a:pPr>
            <a:r>
              <a:rPr lang="en-US" sz="1100" dirty="0" smtClean="0">
                <a:solidFill>
                  <a:prstClr val="black"/>
                </a:solidFill>
              </a:rPr>
              <a:t>Goldstein, M. T., &amp; </a:t>
            </a:r>
            <a:r>
              <a:rPr lang="en-US" sz="1100" dirty="0" err="1" smtClean="0">
                <a:solidFill>
                  <a:prstClr val="black"/>
                </a:solidFill>
              </a:rPr>
              <a:t>Perin</a:t>
            </a:r>
            <a:r>
              <a:rPr lang="en-US" sz="1100" dirty="0" smtClean="0">
                <a:solidFill>
                  <a:prstClr val="black"/>
                </a:solidFill>
              </a:rPr>
              <a:t>, D. (2008). Predicting performance in a community college content-area course from academic skill level. </a:t>
            </a:r>
            <a:r>
              <a:rPr lang="en-US" sz="1100" i="1" dirty="0" smtClean="0">
                <a:solidFill>
                  <a:prstClr val="black"/>
                </a:solidFill>
              </a:rPr>
              <a:t>Community College Review</a:t>
            </a:r>
            <a:r>
              <a:rPr lang="en-US" sz="1100" dirty="0" smtClean="0">
                <a:solidFill>
                  <a:prstClr val="black"/>
                </a:solidFill>
              </a:rPr>
              <a:t>, </a:t>
            </a:r>
            <a:r>
              <a:rPr lang="en-US" sz="1100" i="1" dirty="0" smtClean="0">
                <a:solidFill>
                  <a:prstClr val="black"/>
                </a:solidFill>
              </a:rPr>
              <a:t>36</a:t>
            </a:r>
            <a:r>
              <a:rPr lang="en-US" sz="1100" dirty="0" smtClean="0">
                <a:solidFill>
                  <a:prstClr val="black"/>
                </a:solidFill>
              </a:rPr>
              <a:t>(2), 89-115. doi:10.1177/0091552108322631</a:t>
            </a:r>
          </a:p>
          <a:p>
            <a:pPr marL="171450" lvl="0" indent="-171450" defTabSz="3971056">
              <a:buFont typeface="Arial" panose="020B0604020202020204" pitchFamily="34" charset="0"/>
              <a:buChar char="•"/>
            </a:pPr>
            <a:r>
              <a:rPr lang="en-US" sz="1100" dirty="0" err="1" smtClean="0">
                <a:solidFill>
                  <a:prstClr val="black"/>
                </a:solidFill>
              </a:rPr>
              <a:t>Perin</a:t>
            </a:r>
            <a:r>
              <a:rPr lang="en-US" sz="1100" dirty="0" smtClean="0">
                <a:solidFill>
                  <a:prstClr val="black"/>
                </a:solidFill>
              </a:rPr>
              <a:t>, D. (2013). Literacy skills among academically underprepared students. </a:t>
            </a:r>
            <a:r>
              <a:rPr lang="en-US" sz="1100" i="1" dirty="0" smtClean="0">
                <a:solidFill>
                  <a:prstClr val="black"/>
                </a:solidFill>
              </a:rPr>
              <a:t>Community College Review</a:t>
            </a:r>
            <a:r>
              <a:rPr lang="en-US" sz="1100" dirty="0" smtClean="0">
                <a:solidFill>
                  <a:prstClr val="black"/>
                </a:solidFill>
              </a:rPr>
              <a:t>, </a:t>
            </a:r>
            <a:r>
              <a:rPr lang="en-US" sz="1100" i="1" dirty="0" smtClean="0">
                <a:solidFill>
                  <a:prstClr val="black"/>
                </a:solidFill>
              </a:rPr>
              <a:t>41</a:t>
            </a:r>
            <a:r>
              <a:rPr lang="en-US" sz="1100" dirty="0" smtClean="0">
                <a:solidFill>
                  <a:prstClr val="black"/>
                </a:solidFill>
              </a:rPr>
              <a:t>(2), 118-136. </a:t>
            </a:r>
          </a:p>
          <a:p>
            <a:pPr marL="171450" lvl="0" indent="-171450" defTabSz="3971056">
              <a:buFont typeface="Arial" panose="020B0604020202020204" pitchFamily="34" charset="0"/>
              <a:buChar char="•"/>
            </a:pPr>
            <a:r>
              <a:rPr lang="en-US" sz="1100" dirty="0" err="1" smtClean="0">
                <a:solidFill>
                  <a:prstClr val="black"/>
                </a:solidFill>
              </a:rPr>
              <a:t>Steuer</a:t>
            </a:r>
            <a:r>
              <a:rPr lang="en-US" sz="1100" dirty="0" smtClean="0">
                <a:solidFill>
                  <a:prstClr val="black"/>
                </a:solidFill>
              </a:rPr>
              <a:t>, F. B. (1996). Reading in the undergraduate psychology curriculum. </a:t>
            </a:r>
            <a:r>
              <a:rPr lang="en-US" sz="1100" i="1" dirty="0" smtClean="0">
                <a:solidFill>
                  <a:prstClr val="black"/>
                </a:solidFill>
              </a:rPr>
              <a:t>Teach</a:t>
            </a:r>
            <a:r>
              <a:rPr lang="en-US" sz="1100" dirty="0" smtClean="0">
                <a:solidFill>
                  <a:schemeClr val="tx1"/>
                </a:solidFill>
              </a:rPr>
              <a:t> </a:t>
            </a:r>
            <a:endParaRPr lang="en-US" sz="1100" b="1" dirty="0" smtClean="0">
              <a:solidFill>
                <a:schemeClr val="tx1"/>
              </a:solidFill>
            </a:endParaRPr>
          </a:p>
          <a:p>
            <a:pPr marL="465138" indent="-465138"/>
            <a:endParaRPr lang="en-US" sz="2800" dirty="0">
              <a:solidFill>
                <a:schemeClr val="tx1"/>
              </a:solidFill>
            </a:endParaRPr>
          </a:p>
        </p:txBody>
      </p:sp>
      <p:sp>
        <p:nvSpPr>
          <p:cNvPr id="16" name="Rounded Rectangle 15"/>
          <p:cNvSpPr/>
          <p:nvPr/>
        </p:nvSpPr>
        <p:spPr>
          <a:xfrm>
            <a:off x="27663531" y="5029200"/>
            <a:ext cx="8686800" cy="2186940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lvl="0" indent="-457200" algn="ctr" defTabSz="3971056"/>
            <a:r>
              <a:rPr lang="en-US" sz="4800" dirty="0" smtClean="0">
                <a:solidFill>
                  <a:prstClr val="black"/>
                </a:solidFill>
              </a:rPr>
              <a:t>Results (continued)</a:t>
            </a:r>
          </a:p>
          <a:p>
            <a:pPr lvl="0" indent="-457200" algn="ctr" defTabSz="3971056"/>
            <a:endParaRPr lang="en-US" sz="4800" dirty="0">
              <a:solidFill>
                <a:prstClr val="black"/>
              </a:solidFill>
            </a:endParaRPr>
          </a:p>
          <a:p>
            <a:pPr lvl="0" indent="-457200" algn="ctr" defTabSz="3971056"/>
            <a:endParaRPr lang="en-US" sz="4800" dirty="0" smtClean="0">
              <a:solidFill>
                <a:prstClr val="black"/>
              </a:solidFill>
            </a:endParaRPr>
          </a:p>
          <a:p>
            <a:pPr lvl="0" indent="-457200" algn="ctr" defTabSz="3971056"/>
            <a:endParaRPr lang="en-US" sz="4800" dirty="0">
              <a:solidFill>
                <a:prstClr val="black"/>
              </a:solidFill>
            </a:endParaRPr>
          </a:p>
          <a:p>
            <a:pPr lvl="0" indent="-457200" algn="ctr" defTabSz="3971056"/>
            <a:endParaRPr lang="en-US" sz="4800" dirty="0" smtClean="0">
              <a:solidFill>
                <a:prstClr val="black"/>
              </a:solidFill>
            </a:endParaRPr>
          </a:p>
          <a:p>
            <a:pPr lvl="0" indent="-457200" algn="ctr" defTabSz="3971056"/>
            <a:endParaRPr lang="en-US" sz="4800" dirty="0">
              <a:solidFill>
                <a:prstClr val="black"/>
              </a:solidFill>
            </a:endParaRPr>
          </a:p>
          <a:p>
            <a:pPr lvl="0" indent="-457200" algn="ctr" defTabSz="3971056"/>
            <a:endParaRPr lang="en-US" sz="4800" dirty="0" smtClean="0">
              <a:solidFill>
                <a:prstClr val="black"/>
              </a:solidFill>
            </a:endParaRPr>
          </a:p>
          <a:p>
            <a:pPr lvl="0" indent="-457200" algn="ctr" defTabSz="3971056"/>
            <a:endParaRPr lang="en-US" sz="4800" dirty="0">
              <a:solidFill>
                <a:prstClr val="black"/>
              </a:solidFill>
            </a:endParaRPr>
          </a:p>
          <a:p>
            <a:pPr lvl="0" indent="-457200" algn="ctr" defTabSz="3971056"/>
            <a:endParaRPr lang="en-US" sz="4800" dirty="0" smtClean="0">
              <a:solidFill>
                <a:prstClr val="black"/>
              </a:solidFill>
            </a:endParaRPr>
          </a:p>
          <a:p>
            <a:pPr lvl="0" indent="-457200" algn="ctr" defTabSz="3971056"/>
            <a:endParaRPr lang="en-US" sz="4800" dirty="0" smtClean="0">
              <a:solidFill>
                <a:prstClr val="black"/>
              </a:solidFill>
            </a:endParaRPr>
          </a:p>
          <a:p>
            <a:pPr indent="-457200" defTabSz="3971056"/>
            <a:r>
              <a:rPr lang="en-US" sz="2400" i="1" dirty="0">
                <a:solidFill>
                  <a:schemeClr val="tx1"/>
                </a:solidFill>
              </a:rPr>
              <a:t>χ</a:t>
            </a:r>
            <a:r>
              <a:rPr lang="en-US" sz="2400" baseline="30000" dirty="0">
                <a:solidFill>
                  <a:schemeClr val="tx1"/>
                </a:solidFill>
              </a:rPr>
              <a:t>2</a:t>
            </a:r>
            <a:r>
              <a:rPr lang="en-US" sz="2400" dirty="0">
                <a:solidFill>
                  <a:schemeClr val="tx1"/>
                </a:solidFill>
              </a:rPr>
              <a:t> (3, </a:t>
            </a:r>
            <a:r>
              <a:rPr lang="en-US" sz="2400" i="1" dirty="0">
                <a:solidFill>
                  <a:schemeClr val="tx1"/>
                </a:solidFill>
              </a:rPr>
              <a:t>N</a:t>
            </a:r>
            <a:r>
              <a:rPr lang="en-US" sz="2400" dirty="0">
                <a:solidFill>
                  <a:schemeClr val="tx1"/>
                </a:solidFill>
              </a:rPr>
              <a:t> = 641) = 65.374, </a:t>
            </a:r>
            <a:r>
              <a:rPr lang="en-US" sz="2400" i="1" dirty="0">
                <a:solidFill>
                  <a:schemeClr val="tx1"/>
                </a:solidFill>
              </a:rPr>
              <a:t>p</a:t>
            </a:r>
            <a:r>
              <a:rPr lang="en-US" sz="2400" dirty="0">
                <a:solidFill>
                  <a:schemeClr val="tx1"/>
                </a:solidFill>
              </a:rPr>
              <a:t> &lt; .001, </a:t>
            </a:r>
            <a:r>
              <a:rPr lang="en-US" sz="2400" i="1" dirty="0">
                <a:solidFill>
                  <a:schemeClr val="tx1"/>
                </a:solidFill>
              </a:rPr>
              <a:t>Cramer’s </a:t>
            </a:r>
            <a:r>
              <a:rPr lang="en-US" sz="2400" i="1" dirty="0" smtClean="0">
                <a:solidFill>
                  <a:schemeClr val="tx1"/>
                </a:solidFill>
              </a:rPr>
              <a:t>V </a:t>
            </a:r>
            <a:r>
              <a:rPr lang="en-US" sz="2400" dirty="0" smtClean="0">
                <a:solidFill>
                  <a:schemeClr val="tx1"/>
                </a:solidFill>
              </a:rPr>
              <a:t>= </a:t>
            </a:r>
            <a:r>
              <a:rPr lang="en-US" sz="2400" dirty="0">
                <a:solidFill>
                  <a:schemeClr val="tx1"/>
                </a:solidFill>
              </a:rPr>
              <a:t>.</a:t>
            </a:r>
            <a:r>
              <a:rPr lang="en-US" sz="2400" dirty="0" smtClean="0">
                <a:solidFill>
                  <a:schemeClr val="tx1"/>
                </a:solidFill>
              </a:rPr>
              <a:t>319 (RC)</a:t>
            </a:r>
          </a:p>
          <a:p>
            <a:pPr indent="-457200" defTabSz="3971056"/>
            <a:r>
              <a:rPr lang="en-US" sz="2400" i="1" dirty="0">
                <a:solidFill>
                  <a:schemeClr val="tx1"/>
                </a:solidFill>
              </a:rPr>
              <a:t>χ</a:t>
            </a:r>
            <a:r>
              <a:rPr lang="en-US" sz="2400" baseline="30000" dirty="0">
                <a:solidFill>
                  <a:schemeClr val="tx1"/>
                </a:solidFill>
              </a:rPr>
              <a:t>2</a:t>
            </a:r>
            <a:r>
              <a:rPr lang="en-US" sz="2400" dirty="0">
                <a:solidFill>
                  <a:schemeClr val="tx1"/>
                </a:solidFill>
              </a:rPr>
              <a:t> (3, </a:t>
            </a:r>
            <a:r>
              <a:rPr lang="en-US" sz="2400" i="1" dirty="0">
                <a:solidFill>
                  <a:schemeClr val="tx1"/>
                </a:solidFill>
              </a:rPr>
              <a:t>N</a:t>
            </a:r>
            <a:r>
              <a:rPr lang="en-US" sz="2400" dirty="0">
                <a:solidFill>
                  <a:schemeClr val="tx1"/>
                </a:solidFill>
              </a:rPr>
              <a:t> = 650) = 46.325, </a:t>
            </a:r>
            <a:r>
              <a:rPr lang="en-US" sz="2400" i="1" dirty="0">
                <a:solidFill>
                  <a:schemeClr val="tx1"/>
                </a:solidFill>
              </a:rPr>
              <a:t>p</a:t>
            </a:r>
            <a:r>
              <a:rPr lang="en-US" sz="2400" dirty="0">
                <a:solidFill>
                  <a:schemeClr val="tx1"/>
                </a:solidFill>
              </a:rPr>
              <a:t> &lt; .001, </a:t>
            </a:r>
            <a:r>
              <a:rPr lang="en-US" sz="2400" i="1" dirty="0">
                <a:solidFill>
                  <a:schemeClr val="tx1"/>
                </a:solidFill>
              </a:rPr>
              <a:t>Cramer’s </a:t>
            </a:r>
            <a:r>
              <a:rPr lang="en-US" sz="2400" i="1" dirty="0" smtClean="0">
                <a:solidFill>
                  <a:schemeClr val="tx1"/>
                </a:solidFill>
              </a:rPr>
              <a:t>V</a:t>
            </a:r>
            <a:r>
              <a:rPr lang="en-US" sz="2400" dirty="0" smtClean="0">
                <a:solidFill>
                  <a:schemeClr val="tx1"/>
                </a:solidFill>
              </a:rPr>
              <a:t> </a:t>
            </a:r>
            <a:r>
              <a:rPr lang="en-US" sz="2400" dirty="0">
                <a:solidFill>
                  <a:schemeClr val="tx1"/>
                </a:solidFill>
              </a:rPr>
              <a:t>= .</a:t>
            </a:r>
            <a:r>
              <a:rPr lang="en-US" sz="2400" dirty="0" smtClean="0">
                <a:solidFill>
                  <a:schemeClr val="tx1"/>
                </a:solidFill>
              </a:rPr>
              <a:t>267 (WP)</a:t>
            </a:r>
          </a:p>
          <a:p>
            <a:pPr indent="-457200" defTabSz="3971056"/>
            <a:endParaRPr lang="en-US" sz="2400" dirty="0" smtClean="0">
              <a:solidFill>
                <a:schemeClr val="tx1"/>
              </a:solidFill>
            </a:endParaRPr>
          </a:p>
          <a:p>
            <a:pPr indent="-457200" algn="ctr" defTabSz="3971056"/>
            <a:r>
              <a:rPr lang="en-US" sz="4800" dirty="0" smtClean="0">
                <a:solidFill>
                  <a:prstClr val="black"/>
                </a:solidFill>
              </a:rPr>
              <a:t>Conclusions</a:t>
            </a:r>
          </a:p>
          <a:p>
            <a:pPr indent="-457200" defTabSz="3971056"/>
            <a:endParaRPr lang="en-US" sz="2400" dirty="0" smtClean="0">
              <a:solidFill>
                <a:prstClr val="black"/>
              </a:solidFill>
            </a:endParaRPr>
          </a:p>
          <a:p>
            <a:pPr marL="342900" indent="-342900" defTabSz="3971056">
              <a:buFont typeface="Arial" panose="020B0604020202020204" pitchFamily="34" charset="0"/>
              <a:buChar char="•"/>
            </a:pPr>
            <a:r>
              <a:rPr lang="en-US" sz="2400" dirty="0" smtClean="0">
                <a:solidFill>
                  <a:schemeClr val="tx1"/>
                </a:solidFill>
              </a:rPr>
              <a:t>There is a positive but weak relationship between the </a:t>
            </a:r>
            <a:r>
              <a:rPr lang="en-US" sz="2400" dirty="0">
                <a:solidFill>
                  <a:schemeClr val="tx1"/>
                </a:solidFill>
              </a:rPr>
              <a:t> </a:t>
            </a:r>
            <a:r>
              <a:rPr lang="en-US" sz="2400" dirty="0" smtClean="0">
                <a:solidFill>
                  <a:schemeClr val="tx1"/>
                </a:solidFill>
              </a:rPr>
              <a:t>ACCUPLACER RC </a:t>
            </a:r>
            <a:r>
              <a:rPr lang="en-US" sz="2400" dirty="0">
                <a:solidFill>
                  <a:schemeClr val="tx1"/>
                </a:solidFill>
              </a:rPr>
              <a:t>and </a:t>
            </a:r>
            <a:r>
              <a:rPr lang="en-US" sz="2400" dirty="0" smtClean="0">
                <a:solidFill>
                  <a:schemeClr val="tx1"/>
                </a:solidFill>
              </a:rPr>
              <a:t>WP tests and students’ individual grades in General Psychology </a:t>
            </a:r>
            <a:r>
              <a:rPr lang="en-US" sz="2400" dirty="0">
                <a:solidFill>
                  <a:schemeClr val="tx1"/>
                </a:solidFill>
              </a:rPr>
              <a:t>at SUNY Broome Community </a:t>
            </a:r>
            <a:r>
              <a:rPr lang="en-US" sz="2400" dirty="0" smtClean="0">
                <a:solidFill>
                  <a:schemeClr val="tx1"/>
                </a:solidFill>
              </a:rPr>
              <a:t>College.</a:t>
            </a:r>
          </a:p>
          <a:p>
            <a:pPr marL="342900" indent="-342900" defTabSz="3971056">
              <a:buFont typeface="Arial" panose="020B0604020202020204" pitchFamily="34" charset="0"/>
              <a:buChar char="•"/>
            </a:pPr>
            <a:r>
              <a:rPr lang="en-US" sz="2400" dirty="0">
                <a:solidFill>
                  <a:schemeClr val="tx1"/>
                </a:solidFill>
              </a:rPr>
              <a:t>The percentage of students who failed General Psychology  was greater than expected for students whose scores </a:t>
            </a:r>
            <a:r>
              <a:rPr lang="en-US" sz="2400" dirty="0" smtClean="0">
                <a:solidFill>
                  <a:schemeClr val="tx1"/>
                </a:solidFill>
              </a:rPr>
              <a:t>on </a:t>
            </a:r>
            <a:r>
              <a:rPr lang="en-US" sz="2400" dirty="0">
                <a:solidFill>
                  <a:schemeClr val="tx1"/>
                </a:solidFill>
              </a:rPr>
              <a:t>the </a:t>
            </a:r>
            <a:r>
              <a:rPr lang="en-US" sz="2400" smtClean="0">
                <a:solidFill>
                  <a:schemeClr val="tx1"/>
                </a:solidFill>
              </a:rPr>
              <a:t>ACCUPLACER tests </a:t>
            </a:r>
            <a:r>
              <a:rPr lang="en-US" sz="2400" dirty="0" smtClean="0">
                <a:solidFill>
                  <a:schemeClr val="tx1"/>
                </a:solidFill>
              </a:rPr>
              <a:t>were below </a:t>
            </a:r>
            <a:r>
              <a:rPr lang="en-US" sz="2400" smtClean="0">
                <a:solidFill>
                  <a:schemeClr val="tx1"/>
                </a:solidFill>
              </a:rPr>
              <a:t>the </a:t>
            </a:r>
            <a:r>
              <a:rPr lang="en-US" sz="2400" smtClean="0">
                <a:solidFill>
                  <a:schemeClr val="tx1"/>
                </a:solidFill>
              </a:rPr>
              <a:t>cutoff</a:t>
            </a:r>
            <a:r>
              <a:rPr lang="en-US" sz="2400" dirty="0" smtClean="0">
                <a:solidFill>
                  <a:schemeClr val="tx1"/>
                </a:solidFill>
              </a:rPr>
              <a:t>. However</a:t>
            </a:r>
            <a:r>
              <a:rPr lang="en-US" sz="2400" dirty="0">
                <a:solidFill>
                  <a:schemeClr val="tx1"/>
                </a:solidFill>
              </a:rPr>
              <a:t>, the effect size </a:t>
            </a:r>
            <a:r>
              <a:rPr lang="en-US" sz="2400" dirty="0" smtClean="0">
                <a:solidFill>
                  <a:schemeClr val="tx1"/>
                </a:solidFill>
              </a:rPr>
              <a:t> was </a:t>
            </a:r>
            <a:r>
              <a:rPr lang="en-US" sz="2400" dirty="0">
                <a:solidFill>
                  <a:schemeClr val="tx1"/>
                </a:solidFill>
              </a:rPr>
              <a:t>small</a:t>
            </a:r>
            <a:r>
              <a:rPr lang="en-US" sz="2400" dirty="0" smtClean="0">
                <a:solidFill>
                  <a:schemeClr val="tx1"/>
                </a:solidFill>
              </a:rPr>
              <a:t>.</a:t>
            </a:r>
            <a:endParaRPr lang="en-US" sz="2400" dirty="0">
              <a:solidFill>
                <a:schemeClr val="tx1"/>
              </a:solidFill>
            </a:endParaRPr>
          </a:p>
          <a:p>
            <a:pPr marL="342900" indent="-342900" defTabSz="3971056">
              <a:buFont typeface="Arial" panose="020B0604020202020204" pitchFamily="34" charset="0"/>
              <a:buChar char="•"/>
            </a:pPr>
            <a:r>
              <a:rPr lang="en-US" sz="2400" dirty="0" smtClean="0">
                <a:solidFill>
                  <a:schemeClr val="tx1"/>
                </a:solidFill>
              </a:rPr>
              <a:t>Students </a:t>
            </a:r>
            <a:r>
              <a:rPr lang="en-US" sz="2400" dirty="0">
                <a:solidFill>
                  <a:schemeClr val="tx1"/>
                </a:solidFill>
              </a:rPr>
              <a:t>who fail the ACCUPLACER RC and WP</a:t>
            </a:r>
            <a:r>
              <a:rPr lang="en-US" sz="2400" dirty="0" smtClean="0">
                <a:solidFill>
                  <a:schemeClr val="tx1"/>
                </a:solidFill>
              </a:rPr>
              <a:t> </a:t>
            </a:r>
            <a:r>
              <a:rPr lang="en-US" sz="2400" dirty="0">
                <a:solidFill>
                  <a:schemeClr val="tx1"/>
                </a:solidFill>
              </a:rPr>
              <a:t>tests  but who receive remedial education </a:t>
            </a:r>
            <a:r>
              <a:rPr lang="en-US" sz="2400" dirty="0" smtClean="0">
                <a:solidFill>
                  <a:schemeClr val="tx1"/>
                </a:solidFill>
              </a:rPr>
              <a:t>to </a:t>
            </a:r>
            <a:r>
              <a:rPr lang="en-US" sz="2400" dirty="0">
                <a:solidFill>
                  <a:schemeClr val="tx1"/>
                </a:solidFill>
              </a:rPr>
              <a:t>address their difficulties </a:t>
            </a:r>
            <a:r>
              <a:rPr lang="en-US" sz="2400" dirty="0" smtClean="0">
                <a:solidFill>
                  <a:schemeClr val="tx1"/>
                </a:solidFill>
              </a:rPr>
              <a:t>prior to taking  </a:t>
            </a:r>
            <a:r>
              <a:rPr lang="en-US" sz="2400" dirty="0">
                <a:solidFill>
                  <a:schemeClr val="tx1"/>
                </a:solidFill>
              </a:rPr>
              <a:t>the General Psychology course </a:t>
            </a:r>
            <a:r>
              <a:rPr lang="en-US" sz="2400" dirty="0" smtClean="0">
                <a:solidFill>
                  <a:schemeClr val="tx1"/>
                </a:solidFill>
              </a:rPr>
              <a:t>are somewhat likely </a:t>
            </a:r>
            <a:r>
              <a:rPr lang="en-US" sz="2400" dirty="0">
                <a:solidFill>
                  <a:schemeClr val="tx1"/>
                </a:solidFill>
              </a:rPr>
              <a:t>to do well in that course.</a:t>
            </a:r>
          </a:p>
          <a:p>
            <a:pPr marL="342900" indent="-342900" defTabSz="3971056">
              <a:buFont typeface="Arial" panose="020B0604020202020204" pitchFamily="34" charset="0"/>
              <a:buChar char="•"/>
            </a:pPr>
            <a:r>
              <a:rPr lang="en-US" sz="2400" dirty="0" smtClean="0">
                <a:solidFill>
                  <a:schemeClr val="tx1"/>
                </a:solidFill>
              </a:rPr>
              <a:t>Students who fail the ACCUPLACER </a:t>
            </a:r>
            <a:r>
              <a:rPr lang="en-US" sz="2400" dirty="0">
                <a:solidFill>
                  <a:schemeClr val="tx1"/>
                </a:solidFill>
              </a:rPr>
              <a:t>RC and WP</a:t>
            </a:r>
            <a:r>
              <a:rPr lang="en-US" sz="2400" dirty="0" smtClean="0">
                <a:solidFill>
                  <a:schemeClr val="tx1"/>
                </a:solidFill>
              </a:rPr>
              <a:t> </a:t>
            </a:r>
            <a:r>
              <a:rPr lang="en-US" sz="2400" dirty="0">
                <a:solidFill>
                  <a:schemeClr val="tx1"/>
                </a:solidFill>
              </a:rPr>
              <a:t>tests </a:t>
            </a:r>
            <a:r>
              <a:rPr lang="en-US" sz="2400" dirty="0" smtClean="0">
                <a:solidFill>
                  <a:schemeClr val="tx1"/>
                </a:solidFill>
              </a:rPr>
              <a:t> but who receive remedial education to address their difficulties concurrently with taking the General Psychology course are more likely to do well in that course.</a:t>
            </a:r>
          </a:p>
          <a:p>
            <a:pPr marL="342900" indent="-342900" defTabSz="3971056">
              <a:buFont typeface="Arial" panose="020B0604020202020204" pitchFamily="34" charset="0"/>
              <a:buChar char="•"/>
            </a:pPr>
            <a:endParaRPr lang="en-US" sz="2400" dirty="0">
              <a:solidFill>
                <a:prstClr val="black"/>
              </a:solidFill>
            </a:endParaRPr>
          </a:p>
          <a:p>
            <a:pPr algn="ctr" defTabSz="3971056"/>
            <a:r>
              <a:rPr lang="en-US" sz="4800" dirty="0" smtClean="0">
                <a:solidFill>
                  <a:prstClr val="black"/>
                </a:solidFill>
              </a:rPr>
              <a:t>Discussion</a:t>
            </a:r>
          </a:p>
          <a:p>
            <a:pPr marL="342900" indent="-342900" defTabSz="3971056">
              <a:buFont typeface="Arial" panose="020B0604020202020204" pitchFamily="34" charset="0"/>
              <a:buChar char="•"/>
            </a:pPr>
            <a:endParaRPr lang="en-US" sz="2400" dirty="0">
              <a:solidFill>
                <a:prstClr val="black"/>
              </a:solidFill>
            </a:endParaRPr>
          </a:p>
          <a:p>
            <a:pPr defTabSz="3971056"/>
            <a:r>
              <a:rPr lang="en-US" sz="2400" dirty="0" smtClean="0">
                <a:solidFill>
                  <a:prstClr val="black"/>
                </a:solidFill>
              </a:rPr>
              <a:t>Success in General Psychology does seem to be related to students’ ability to comprehend and produce written information. Based on our work, we believe that it may be productive to change the way remediation is done at the community college. By incorporating remediation into a credit-bearing course, rather than a stand-alone course which bears no credit and will not transfer, students will see greater relevance to the comprehension and writing skills they are building, and thus may be more motivated to work on those skills. Designing such a course is the next step in our investigation.</a:t>
            </a:r>
            <a:endParaRPr lang="en-US" sz="2400" dirty="0">
              <a:solidFill>
                <a:prstClr val="black"/>
              </a:solidFill>
            </a:endParaRPr>
          </a:p>
        </p:txBody>
      </p:sp>
      <p:graphicFrame>
        <p:nvGraphicFramePr>
          <p:cNvPr id="27" name="Table 26"/>
          <p:cNvGraphicFramePr>
            <a:graphicFrameLocks noGrp="1"/>
          </p:cNvGraphicFramePr>
          <p:nvPr>
            <p:extLst>
              <p:ext uri="{D42A27DB-BD31-4B8C-83A1-F6EECF244321}">
                <p14:modId xmlns:p14="http://schemas.microsoft.com/office/powerpoint/2010/main" val="4083579288"/>
              </p:ext>
            </p:extLst>
          </p:nvPr>
        </p:nvGraphicFramePr>
        <p:xfrm>
          <a:off x="18745200" y="7848600"/>
          <a:ext cx="8305800" cy="5699760"/>
        </p:xfrm>
        <a:graphic>
          <a:graphicData uri="http://schemas.openxmlformats.org/drawingml/2006/table">
            <a:tbl>
              <a:tblPr firstRow="1" bandRow="1">
                <a:tableStyleId>{5C22544A-7EE6-4342-B048-85BDC9FD1C3A}</a:tableStyleId>
              </a:tblPr>
              <a:tblGrid>
                <a:gridCol w="4318000"/>
                <a:gridCol w="1955800"/>
                <a:gridCol w="2032000"/>
              </a:tblGrid>
              <a:tr h="533400">
                <a:tc>
                  <a:txBody>
                    <a:bodyPr/>
                    <a:lstStyle/>
                    <a:p>
                      <a:pPr algn="l"/>
                      <a:r>
                        <a:rPr lang="en-US" sz="2000" dirty="0" smtClean="0">
                          <a:solidFill>
                            <a:schemeClr val="tx1"/>
                          </a:solidFill>
                        </a:rPr>
                        <a:t>Characteristics</a:t>
                      </a:r>
                    </a:p>
                    <a:p>
                      <a:pPr algn="l"/>
                      <a:r>
                        <a:rPr lang="en-US" sz="2000" dirty="0" smtClean="0">
                          <a:solidFill>
                            <a:schemeClr val="tx1"/>
                          </a:solidFill>
                        </a:rPr>
                        <a:t>Race</a:t>
                      </a:r>
                      <a:endParaRPr lang="en-US" sz="2000" dirty="0">
                        <a:solidFill>
                          <a:schemeClr val="tx1"/>
                        </a:solidFill>
                      </a:endParaRPr>
                    </a:p>
                  </a:txBody>
                  <a:tcPr>
                    <a:gradFill flip="none" rotWithShape="1">
                      <a:gsLst>
                        <a:gs pos="0">
                          <a:srgbClr val="03D4A8"/>
                        </a:gs>
                        <a:gs pos="25000">
                          <a:srgbClr val="21D6E0"/>
                        </a:gs>
                        <a:gs pos="75000">
                          <a:srgbClr val="0087E6"/>
                        </a:gs>
                        <a:gs pos="100000">
                          <a:srgbClr val="005CBF"/>
                        </a:gs>
                      </a:gsLst>
                      <a:lin ang="18900000" scaled="1"/>
                      <a:tileRect/>
                    </a:gradFill>
                  </a:tcPr>
                </a:tc>
                <a:tc gridSpan="2">
                  <a:txBody>
                    <a:bodyPr/>
                    <a:lstStyle/>
                    <a:p>
                      <a:pPr algn="ctr"/>
                      <a:r>
                        <a:rPr lang="en-US" sz="2000" b="0" dirty="0" smtClean="0">
                          <a:solidFill>
                            <a:schemeClr val="tx1"/>
                          </a:solidFill>
                        </a:rPr>
                        <a:t>Sample</a:t>
                      </a:r>
                    </a:p>
                    <a:p>
                      <a:pPr algn="l"/>
                      <a:r>
                        <a:rPr lang="en-US" sz="2000" b="0" dirty="0" smtClean="0">
                          <a:solidFill>
                            <a:schemeClr val="tx1"/>
                          </a:solidFill>
                        </a:rPr>
                        <a:t>                    f</a:t>
                      </a:r>
                      <a:r>
                        <a:rPr lang="en-US" sz="2000" b="0" baseline="0" dirty="0" smtClean="0">
                          <a:solidFill>
                            <a:schemeClr val="tx1"/>
                          </a:solidFill>
                        </a:rPr>
                        <a:t>                              %</a:t>
                      </a:r>
                      <a:endParaRPr lang="en-US" sz="2000" b="0" dirty="0">
                        <a:solidFill>
                          <a:schemeClr val="tx1"/>
                        </a:solidFill>
                      </a:endParaRPr>
                    </a:p>
                  </a:txBody>
                  <a:tcPr>
                    <a:gradFill flip="none" rotWithShape="1">
                      <a:gsLst>
                        <a:gs pos="0">
                          <a:srgbClr val="03D4A8"/>
                        </a:gs>
                        <a:gs pos="25000">
                          <a:srgbClr val="21D6E0"/>
                        </a:gs>
                        <a:gs pos="75000">
                          <a:srgbClr val="0087E6"/>
                        </a:gs>
                        <a:gs pos="100000">
                          <a:srgbClr val="005CBF"/>
                        </a:gs>
                      </a:gsLst>
                      <a:lin ang="18900000" scaled="1"/>
                      <a:tileRect/>
                    </a:gradFill>
                  </a:tcPr>
                </a:tc>
                <a:tc hMerge="1">
                  <a:txBody>
                    <a:bodyPr/>
                    <a:lstStyle/>
                    <a:p>
                      <a:pPr algn="l"/>
                      <a:endParaRPr lang="en-US" sz="2000" dirty="0"/>
                    </a:p>
                  </a:txBody>
                  <a:tcPr/>
                </a:tc>
              </a:tr>
              <a:tr h="533400">
                <a:tc>
                  <a:txBody>
                    <a:bodyPr/>
                    <a:lstStyle/>
                    <a:p>
                      <a:pPr marL="0" marR="0" indent="457200">
                        <a:spcBef>
                          <a:spcPts val="0"/>
                        </a:spcBef>
                        <a:spcAft>
                          <a:spcPts val="0"/>
                        </a:spcAft>
                      </a:pPr>
                      <a:r>
                        <a:rPr lang="en-US" sz="2400" dirty="0">
                          <a:solidFill>
                            <a:srgbClr val="000000"/>
                          </a:solidFill>
                          <a:effectLst/>
                          <a:latin typeface="Calibri"/>
                          <a:ea typeface="Calibri"/>
                          <a:cs typeface="Times New Roman"/>
                        </a:rPr>
                        <a:t>White</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4023</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53</a:t>
                      </a:r>
                      <a:endParaRPr lang="en-US" sz="2400" dirty="0">
                        <a:solidFill>
                          <a:srgbClr val="000000"/>
                        </a:solidFill>
                        <a:effectLst/>
                        <a:latin typeface="Calibri"/>
                        <a:ea typeface="Calibri"/>
                        <a:cs typeface="Calibri"/>
                      </a:endParaRPr>
                    </a:p>
                  </a:txBody>
                  <a:tcPr marL="68580" marR="68580" marT="0" marB="0"/>
                </a:tc>
              </a:tr>
              <a:tr h="533400">
                <a:tc>
                  <a:txBody>
                    <a:bodyPr/>
                    <a:lstStyle/>
                    <a:p>
                      <a:pPr marL="0" marR="0" indent="457200">
                        <a:spcBef>
                          <a:spcPts val="0"/>
                        </a:spcBef>
                        <a:spcAft>
                          <a:spcPts val="0"/>
                        </a:spcAft>
                      </a:pPr>
                      <a:r>
                        <a:rPr lang="en-US" sz="2400" dirty="0" smtClean="0">
                          <a:solidFill>
                            <a:srgbClr val="000000"/>
                          </a:solidFill>
                          <a:effectLst/>
                          <a:latin typeface="Calibri"/>
                          <a:ea typeface="Calibri"/>
                          <a:cs typeface="Times New Roman"/>
                        </a:rPr>
                        <a:t>Black/Afr. </a:t>
                      </a:r>
                      <a:r>
                        <a:rPr lang="en-US" sz="2400" dirty="0">
                          <a:solidFill>
                            <a:srgbClr val="000000"/>
                          </a:solidFill>
                          <a:effectLst/>
                          <a:latin typeface="Calibri"/>
                          <a:ea typeface="Calibri"/>
                          <a:cs typeface="Times New Roman"/>
                        </a:rPr>
                        <a:t>Amer.</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486</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6</a:t>
                      </a:r>
                      <a:endParaRPr lang="en-US" sz="2400" dirty="0">
                        <a:solidFill>
                          <a:srgbClr val="000000"/>
                        </a:solidFill>
                        <a:effectLst/>
                        <a:latin typeface="Calibri"/>
                        <a:ea typeface="Calibri"/>
                        <a:cs typeface="Calibri"/>
                      </a:endParaRPr>
                    </a:p>
                  </a:txBody>
                  <a:tcPr marL="68580" marR="68580" marT="0" marB="0"/>
                </a:tc>
              </a:tr>
              <a:tr h="533400">
                <a:tc>
                  <a:txBody>
                    <a:bodyPr/>
                    <a:lstStyle/>
                    <a:p>
                      <a:pPr marL="0" marR="0" indent="457200">
                        <a:spcBef>
                          <a:spcPts val="0"/>
                        </a:spcBef>
                        <a:spcAft>
                          <a:spcPts val="0"/>
                        </a:spcAft>
                      </a:pPr>
                      <a:r>
                        <a:rPr lang="en-US" sz="2400" dirty="0">
                          <a:solidFill>
                            <a:srgbClr val="000000"/>
                          </a:solidFill>
                          <a:effectLst/>
                          <a:latin typeface="Calibri"/>
                          <a:ea typeface="Calibri"/>
                          <a:cs typeface="Times New Roman"/>
                        </a:rPr>
                        <a:t>Asian/ Asian Amer.</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111</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1.5</a:t>
                      </a:r>
                      <a:endParaRPr lang="en-US" sz="2400" dirty="0">
                        <a:solidFill>
                          <a:srgbClr val="000000"/>
                        </a:solidFill>
                        <a:effectLst/>
                        <a:latin typeface="Calibri"/>
                        <a:ea typeface="Calibri"/>
                        <a:cs typeface="Calibri"/>
                      </a:endParaRPr>
                    </a:p>
                  </a:txBody>
                  <a:tcPr marL="68580" marR="68580" marT="0" marB="0"/>
                </a:tc>
              </a:tr>
              <a:tr h="533400">
                <a:tc>
                  <a:txBody>
                    <a:bodyPr/>
                    <a:lstStyle/>
                    <a:p>
                      <a:pPr marL="0" marR="0" indent="457200">
                        <a:spcBef>
                          <a:spcPts val="0"/>
                        </a:spcBef>
                        <a:spcAft>
                          <a:spcPts val="0"/>
                        </a:spcAft>
                      </a:pPr>
                      <a:r>
                        <a:rPr lang="en-US" sz="2400" dirty="0">
                          <a:solidFill>
                            <a:srgbClr val="000000"/>
                          </a:solidFill>
                          <a:effectLst/>
                          <a:latin typeface="Calibri"/>
                          <a:ea typeface="Calibri"/>
                          <a:cs typeface="Times New Roman"/>
                        </a:rPr>
                        <a:t>Hispanic</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73</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1</a:t>
                      </a:r>
                      <a:endParaRPr lang="en-US" sz="2400" dirty="0">
                        <a:solidFill>
                          <a:srgbClr val="000000"/>
                        </a:solidFill>
                        <a:effectLst/>
                        <a:latin typeface="Calibri"/>
                        <a:ea typeface="Calibri"/>
                        <a:cs typeface="Calibri"/>
                      </a:endParaRPr>
                    </a:p>
                  </a:txBody>
                  <a:tcPr marL="68580" marR="68580" marT="0" marB="0"/>
                </a:tc>
              </a:tr>
              <a:tr h="533400">
                <a:tc>
                  <a:txBody>
                    <a:bodyPr/>
                    <a:lstStyle/>
                    <a:p>
                      <a:pPr marL="0" marR="0" indent="457200">
                        <a:spcBef>
                          <a:spcPts val="0"/>
                        </a:spcBef>
                        <a:spcAft>
                          <a:spcPts val="0"/>
                        </a:spcAft>
                      </a:pPr>
                      <a:r>
                        <a:rPr lang="en-US" sz="2400" dirty="0">
                          <a:solidFill>
                            <a:srgbClr val="000000"/>
                          </a:solidFill>
                          <a:effectLst/>
                          <a:latin typeface="Calibri"/>
                          <a:ea typeface="Calibri"/>
                          <a:cs typeface="Times New Roman"/>
                        </a:rPr>
                        <a:t>Amer. Indian/Native </a:t>
                      </a:r>
                      <a:r>
                        <a:rPr lang="en-US" sz="2400" dirty="0" smtClean="0">
                          <a:solidFill>
                            <a:srgbClr val="000000"/>
                          </a:solidFill>
                          <a:effectLst/>
                          <a:latin typeface="Calibri"/>
                          <a:ea typeface="Calibri"/>
                          <a:cs typeface="Times New Roman"/>
                        </a:rPr>
                        <a:t>Alaskan,</a:t>
                      </a:r>
                      <a:r>
                        <a:rPr lang="en-US" sz="2400" baseline="0" dirty="0" smtClean="0">
                          <a:solidFill>
                            <a:srgbClr val="000000"/>
                          </a:solidFill>
                          <a:effectLst/>
                          <a:latin typeface="Calibri"/>
                          <a:ea typeface="Calibri"/>
                          <a:cs typeface="Times New Roman"/>
                        </a:rPr>
                        <a:t>      </a:t>
                      </a:r>
                    </a:p>
                    <a:p>
                      <a:pPr marL="0" marR="0" indent="457200">
                        <a:spcBef>
                          <a:spcPts val="0"/>
                        </a:spcBef>
                        <a:spcAft>
                          <a:spcPts val="0"/>
                        </a:spcAft>
                      </a:pPr>
                      <a:r>
                        <a:rPr lang="en-US" sz="2400" dirty="0" smtClean="0">
                          <a:solidFill>
                            <a:srgbClr val="000000"/>
                          </a:solidFill>
                          <a:effectLst/>
                          <a:latin typeface="Calibri"/>
                          <a:ea typeface="Calibri"/>
                          <a:cs typeface="Times New Roman"/>
                        </a:rPr>
                        <a:t>Hawaiian</a:t>
                      </a:r>
                      <a:r>
                        <a:rPr lang="en-US" sz="2400" dirty="0">
                          <a:solidFill>
                            <a:srgbClr val="000000"/>
                          </a:solidFill>
                          <a:effectLst/>
                          <a:latin typeface="Calibri"/>
                          <a:ea typeface="Calibri"/>
                          <a:cs typeface="Times New Roman"/>
                        </a:rPr>
                        <a:t>/ Other Pacific</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41</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.5</a:t>
                      </a:r>
                      <a:endParaRPr lang="en-US" sz="2400" dirty="0">
                        <a:solidFill>
                          <a:srgbClr val="000000"/>
                        </a:solidFill>
                        <a:effectLst/>
                        <a:latin typeface="Calibri"/>
                        <a:ea typeface="Calibri"/>
                        <a:cs typeface="Calibri"/>
                      </a:endParaRPr>
                    </a:p>
                  </a:txBody>
                  <a:tcPr marL="68580" marR="68580" marT="0" marB="0"/>
                </a:tc>
              </a:tr>
              <a:tr h="533400">
                <a:tc>
                  <a:txBody>
                    <a:bodyPr/>
                    <a:lstStyle/>
                    <a:p>
                      <a:pPr marL="0" marR="0" indent="457200">
                        <a:spcBef>
                          <a:spcPts val="0"/>
                        </a:spcBef>
                        <a:spcAft>
                          <a:spcPts val="0"/>
                        </a:spcAft>
                      </a:pPr>
                      <a:r>
                        <a:rPr lang="en-US" sz="2400">
                          <a:solidFill>
                            <a:srgbClr val="000000"/>
                          </a:solidFill>
                          <a:effectLst/>
                          <a:latin typeface="Calibri"/>
                          <a:ea typeface="Calibri"/>
                          <a:cs typeface="Times New Roman"/>
                        </a:rPr>
                        <a:t>Other/Unknown</a:t>
                      </a:r>
                      <a:endParaRPr lang="en-US" sz="240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2837</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smtClean="0">
                          <a:solidFill>
                            <a:srgbClr val="000000"/>
                          </a:solidFill>
                          <a:effectLst/>
                          <a:latin typeface="Calibri"/>
                          <a:ea typeface="Calibri"/>
                          <a:cs typeface="Times New Roman"/>
                        </a:rPr>
                        <a:t>37.5</a:t>
                      </a:r>
                    </a:p>
                  </a:txBody>
                  <a:tcPr marL="68580" marR="68580" marT="0" marB="0"/>
                </a:tc>
              </a:tr>
              <a:tr h="533400">
                <a:tc>
                  <a:txBody>
                    <a:bodyPr/>
                    <a:lstStyle/>
                    <a:p>
                      <a:pPr marL="0" marR="0" indent="457200">
                        <a:spcBef>
                          <a:spcPts val="0"/>
                        </a:spcBef>
                        <a:spcAft>
                          <a:spcPts val="0"/>
                        </a:spcAft>
                      </a:pPr>
                      <a:r>
                        <a:rPr lang="en-US" sz="2400" b="1" dirty="0">
                          <a:solidFill>
                            <a:srgbClr val="000000"/>
                          </a:solidFill>
                          <a:effectLst/>
                          <a:latin typeface="Calibri"/>
                          <a:ea typeface="Calibri"/>
                          <a:cs typeface="Times New Roman"/>
                        </a:rPr>
                        <a:t>Gender</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 </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 </a:t>
                      </a:r>
                      <a:endParaRPr lang="en-US" sz="2400" dirty="0">
                        <a:solidFill>
                          <a:srgbClr val="000000"/>
                        </a:solidFill>
                        <a:effectLst/>
                        <a:latin typeface="Calibri"/>
                        <a:ea typeface="Calibri"/>
                        <a:cs typeface="Calibri"/>
                      </a:endParaRPr>
                    </a:p>
                  </a:txBody>
                  <a:tcPr marL="68580" marR="68580" marT="0" marB="0"/>
                </a:tc>
              </a:tr>
              <a:tr h="533400">
                <a:tc>
                  <a:txBody>
                    <a:bodyPr/>
                    <a:lstStyle/>
                    <a:p>
                      <a:pPr marL="0" marR="0" indent="457200">
                        <a:spcBef>
                          <a:spcPts val="0"/>
                        </a:spcBef>
                        <a:spcAft>
                          <a:spcPts val="0"/>
                        </a:spcAft>
                      </a:pPr>
                      <a:r>
                        <a:rPr lang="en-US" sz="2400" i="1" dirty="0">
                          <a:solidFill>
                            <a:srgbClr val="000000"/>
                          </a:solidFill>
                          <a:effectLst/>
                          <a:latin typeface="Calibri"/>
                          <a:ea typeface="Calibri"/>
                          <a:cs typeface="Times New Roman"/>
                        </a:rPr>
                        <a:t>Female</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4710</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smtClean="0">
                          <a:solidFill>
                            <a:srgbClr val="000000"/>
                          </a:solidFill>
                          <a:effectLst/>
                          <a:latin typeface="Calibri"/>
                          <a:ea typeface="Calibri"/>
                          <a:cs typeface="Times New Roman"/>
                        </a:rPr>
                        <a:t>62</a:t>
                      </a:r>
                      <a:endParaRPr lang="en-US" sz="2400" dirty="0">
                        <a:solidFill>
                          <a:srgbClr val="000000"/>
                        </a:solidFill>
                        <a:effectLst/>
                        <a:latin typeface="Calibri"/>
                        <a:ea typeface="Calibri"/>
                        <a:cs typeface="Calibri"/>
                      </a:endParaRPr>
                    </a:p>
                  </a:txBody>
                  <a:tcPr marL="68580" marR="68580" marT="0" marB="0"/>
                </a:tc>
              </a:tr>
              <a:tr h="533400">
                <a:tc>
                  <a:txBody>
                    <a:bodyPr/>
                    <a:lstStyle/>
                    <a:p>
                      <a:pPr marL="0" marR="0" indent="457200">
                        <a:spcBef>
                          <a:spcPts val="0"/>
                        </a:spcBef>
                        <a:spcAft>
                          <a:spcPts val="0"/>
                        </a:spcAft>
                      </a:pPr>
                      <a:r>
                        <a:rPr lang="en-US" sz="2400" i="1" dirty="0">
                          <a:solidFill>
                            <a:srgbClr val="000000"/>
                          </a:solidFill>
                          <a:effectLst/>
                          <a:latin typeface="Calibri"/>
                          <a:ea typeface="Calibri"/>
                          <a:cs typeface="Times New Roman"/>
                        </a:rPr>
                        <a:t>Male</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2861</a:t>
                      </a:r>
                      <a:endParaRPr lang="en-US" sz="2400" dirty="0">
                        <a:solidFill>
                          <a:srgbClr val="000000"/>
                        </a:solidFill>
                        <a:effectLst/>
                        <a:latin typeface="Calibri"/>
                        <a:ea typeface="Calibri"/>
                        <a:cs typeface="Calibri"/>
                      </a:endParaRPr>
                    </a:p>
                  </a:txBody>
                  <a:tcPr marL="68580" marR="68580" marT="0" marB="0"/>
                </a:tc>
                <a:tc>
                  <a:txBody>
                    <a:bodyPr/>
                    <a:lstStyle/>
                    <a:p>
                      <a:pPr marL="0" marR="0" indent="457200" algn="ctr">
                        <a:spcBef>
                          <a:spcPts val="0"/>
                        </a:spcBef>
                        <a:spcAft>
                          <a:spcPts val="0"/>
                        </a:spcAft>
                      </a:pPr>
                      <a:r>
                        <a:rPr lang="en-US" sz="2400" dirty="0">
                          <a:solidFill>
                            <a:srgbClr val="000000"/>
                          </a:solidFill>
                          <a:effectLst/>
                          <a:latin typeface="Calibri"/>
                          <a:ea typeface="Calibri"/>
                          <a:cs typeface="Times New Roman"/>
                        </a:rPr>
                        <a:t>38</a:t>
                      </a:r>
                      <a:endParaRPr lang="en-US" sz="2400" dirty="0">
                        <a:solidFill>
                          <a:srgbClr val="000000"/>
                        </a:solidFill>
                        <a:effectLst/>
                        <a:latin typeface="Calibri"/>
                        <a:ea typeface="Calibri"/>
                        <a:cs typeface="Calibri"/>
                      </a:endParaRPr>
                    </a:p>
                  </a:txBody>
                  <a:tcPr marL="68580" marR="68580" marT="0" marB="0"/>
                </a:tc>
              </a:tr>
            </a:tbl>
          </a:graphicData>
        </a:graphic>
      </p:graphicFrame>
      <p:graphicFrame>
        <p:nvGraphicFramePr>
          <p:cNvPr id="29" name="Chart 28"/>
          <p:cNvGraphicFramePr>
            <a:graphicFrameLocks/>
          </p:cNvGraphicFramePr>
          <p:nvPr>
            <p:extLst>
              <p:ext uri="{D42A27DB-BD31-4B8C-83A1-F6EECF244321}">
                <p14:modId xmlns:p14="http://schemas.microsoft.com/office/powerpoint/2010/main" val="3760750918"/>
              </p:ext>
            </p:extLst>
          </p:nvPr>
        </p:nvGraphicFramePr>
        <p:xfrm>
          <a:off x="18745200" y="16535400"/>
          <a:ext cx="8229600" cy="5486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33" name="Chart 32"/>
          <p:cNvGraphicFramePr>
            <a:graphicFrameLocks/>
          </p:cNvGraphicFramePr>
          <p:nvPr>
            <p:extLst>
              <p:ext uri="{D42A27DB-BD31-4B8C-83A1-F6EECF244321}">
                <p14:modId xmlns:p14="http://schemas.microsoft.com/office/powerpoint/2010/main" val="1149779691"/>
              </p:ext>
            </p:extLst>
          </p:nvPr>
        </p:nvGraphicFramePr>
        <p:xfrm>
          <a:off x="27793463" y="6781800"/>
          <a:ext cx="8401538" cy="588264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101832167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567</TotalTime>
  <Words>1479</Words>
  <Application>Microsoft Office PowerPoint</Application>
  <PresentationFormat>Custom</PresentationFormat>
  <Paragraphs>173</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Altman</dc:creator>
  <cp:lastModifiedBy>User</cp:lastModifiedBy>
  <cp:revision>74</cp:revision>
  <dcterms:created xsi:type="dcterms:W3CDTF">2016-12-18T19:08:29Z</dcterms:created>
  <dcterms:modified xsi:type="dcterms:W3CDTF">2016-12-22T16:28:05Z</dcterms:modified>
</cp:coreProperties>
</file>